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07" r:id="rId2"/>
    <p:sldId id="309" r:id="rId3"/>
    <p:sldId id="310" r:id="rId4"/>
    <p:sldId id="311" r:id="rId5"/>
    <p:sldId id="473" r:id="rId6"/>
    <p:sldId id="474" r:id="rId7"/>
    <p:sldId id="475" r:id="rId8"/>
    <p:sldId id="464" r:id="rId9"/>
    <p:sldId id="465" r:id="rId10"/>
    <p:sldId id="308" r:id="rId11"/>
    <p:sldId id="341" r:id="rId12"/>
    <p:sldId id="454" r:id="rId13"/>
    <p:sldId id="313" r:id="rId14"/>
    <p:sldId id="314" r:id="rId15"/>
    <p:sldId id="315" r:id="rId16"/>
    <p:sldId id="316" r:id="rId17"/>
    <p:sldId id="318" r:id="rId18"/>
    <p:sldId id="317" r:id="rId19"/>
    <p:sldId id="328" r:id="rId20"/>
    <p:sldId id="329" r:id="rId21"/>
    <p:sldId id="327" r:id="rId22"/>
    <p:sldId id="330" r:id="rId23"/>
    <p:sldId id="466" r:id="rId24"/>
    <p:sldId id="467" r:id="rId25"/>
    <p:sldId id="468" r:id="rId26"/>
    <p:sldId id="331" r:id="rId27"/>
    <p:sldId id="332" r:id="rId28"/>
    <p:sldId id="333" r:id="rId29"/>
    <p:sldId id="344" r:id="rId30"/>
    <p:sldId id="345" r:id="rId31"/>
    <p:sldId id="339" r:id="rId32"/>
    <p:sldId id="334" r:id="rId33"/>
    <p:sldId id="458" r:id="rId34"/>
    <p:sldId id="455" r:id="rId35"/>
    <p:sldId id="452" r:id="rId36"/>
    <p:sldId id="453" r:id="rId37"/>
    <p:sldId id="459" r:id="rId38"/>
    <p:sldId id="386" r:id="rId39"/>
    <p:sldId id="463" r:id="rId40"/>
    <p:sldId id="460" r:id="rId41"/>
    <p:sldId id="461" r:id="rId42"/>
    <p:sldId id="462" r:id="rId43"/>
    <p:sldId id="325" r:id="rId44"/>
    <p:sldId id="326" r:id="rId45"/>
    <p:sldId id="324" r:id="rId46"/>
    <p:sldId id="385" r:id="rId47"/>
    <p:sldId id="322" r:id="rId48"/>
    <p:sldId id="389" r:id="rId49"/>
    <p:sldId id="390" r:id="rId50"/>
    <p:sldId id="392" r:id="rId51"/>
    <p:sldId id="391" r:id="rId52"/>
    <p:sldId id="358" r:id="rId53"/>
    <p:sldId id="387" r:id="rId54"/>
    <p:sldId id="388" r:id="rId55"/>
    <p:sldId id="337" r:id="rId56"/>
    <p:sldId id="353" r:id="rId57"/>
    <p:sldId id="360" r:id="rId58"/>
    <p:sldId id="361" r:id="rId59"/>
    <p:sldId id="36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22" r:id="rId76"/>
    <p:sldId id="423" r:id="rId77"/>
    <p:sldId id="424" r:id="rId78"/>
    <p:sldId id="425" r:id="rId79"/>
    <p:sldId id="426" r:id="rId80"/>
    <p:sldId id="427" r:id="rId81"/>
    <p:sldId id="428" r:id="rId82"/>
    <p:sldId id="378" r:id="rId83"/>
    <p:sldId id="380" r:id="rId84"/>
    <p:sldId id="379" r:id="rId85"/>
    <p:sldId id="381" r:id="rId86"/>
    <p:sldId id="384" r:id="rId87"/>
    <p:sldId id="377" r:id="rId8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33CC"/>
    <a:srgbClr val="0000FF"/>
    <a:srgbClr val="FF00FF"/>
    <a:srgbClr val="FFD347"/>
    <a:srgbClr val="0D18F3"/>
    <a:srgbClr val="FFE181"/>
    <a:srgbClr val="C2ECB6"/>
    <a:srgbClr val="B9FFED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0" autoAdjust="0"/>
    <p:restoredTop sz="94660"/>
  </p:normalViewPr>
  <p:slideViewPr>
    <p:cSldViewPr>
      <p:cViewPr varScale="1">
        <p:scale>
          <a:sx n="67" d="100"/>
          <a:sy n="67" d="100"/>
        </p:scale>
        <p:origin x="60" y="15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0674F-5005-4363-B463-466733034726}" type="datetimeFigureOut">
              <a:rPr lang="ko-KR" altLang="en-US" smtClean="0"/>
              <a:t>2016-08-30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D8955-C44E-4BB2-8B1B-02AC9B9986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1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407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496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700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6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34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20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635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005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D8955-C44E-4BB2-8B1B-02AC9B9986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32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3200" b="1">
                <a:solidFill>
                  <a:srgbClr val="0047D6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5643602"/>
          </a:xfrm>
        </p:spPr>
        <p:txBody>
          <a:bodyPr lIns="468000" rIns="396000"/>
          <a:lstStyle>
            <a:lvl1pPr latinLnBrk="0" hangingPunct="0"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</a:tabLst>
              <a:defRPr sz="1800">
                <a:solidFill>
                  <a:srgbClr val="004DE6"/>
                </a:solidFill>
                <a:latin typeface="Lucida Sans Unicode" pitchFamily="34" charset="0"/>
                <a:cs typeface="Lucida Sans Unicode" pitchFamily="34" charset="0"/>
              </a:defRPr>
            </a:lvl1pPr>
            <a:lvl2pPr latinLnBrk="0" hangingPunct="0"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</a:tabLst>
              <a:defRPr sz="1600">
                <a:latin typeface="Lucida Sans Unicode" pitchFamily="34" charset="0"/>
                <a:cs typeface="Lucida Sans Unicode" pitchFamily="34" charset="0"/>
              </a:defRPr>
            </a:lvl2pPr>
            <a:lvl3pPr marL="972000" indent="-228600" latinLnBrk="0" hangingPunct="0">
              <a:spcBef>
                <a:spcPts val="0"/>
              </a:spcBef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</a:tabLst>
              <a:defRPr sz="1600">
                <a:latin typeface="Lucida Sans Unicode" pitchFamily="34" charset="0"/>
                <a:cs typeface="Lucida Sans Unicode" pitchFamily="34" charset="0"/>
              </a:defRPr>
            </a:lvl3pPr>
            <a:lvl4pPr marL="360000" indent="0" latinLnBrk="0" hangingPunct="0">
              <a:spcBef>
                <a:spcPts val="0"/>
              </a:spcBef>
              <a:buNone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</a:tabLst>
              <a:defRPr sz="1400">
                <a:latin typeface="Lucida Sans Unicode" pitchFamily="34" charset="0"/>
                <a:cs typeface="Lucida Sans Unicode" pitchFamily="34" charset="0"/>
              </a:defRPr>
            </a:lvl4pPr>
            <a:lvl5pPr latinLnBrk="0" hangingPunct="0"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</a:tabLst>
              <a:defRPr sz="1400">
                <a:latin typeface="Lucida Sans Unicode" pitchFamily="34" charset="0"/>
                <a:cs typeface="Lucida Sans Unicode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143372" y="6492899"/>
            <a:ext cx="5000628" cy="365125"/>
          </a:xfrm>
        </p:spPr>
        <p:txBody>
          <a:bodyPr/>
          <a:lstStyle/>
          <a:p>
            <a:r>
              <a:rPr lang="en-US" altLang="ko-KR" dirty="0" smtClean="0">
                <a:latin typeface="Eras Bold ITC" pitchFamily="34" charset="0"/>
              </a:rPr>
              <a:t>3D Graphics Fundamentals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fld id="{8B856EBC-F1CA-45BC-BDE4-1F09D0D7BB82}" type="slidenum">
              <a:rPr lang="en-US" altLang="ko-KR" smtClean="0"/>
              <a:pPr/>
              <a:t>‹#›</a:t>
            </a:fld>
            <a:r>
              <a:rPr lang="en-US" altLang="ko-KR" dirty="0" smtClean="0"/>
              <a:t>)</a:t>
            </a:r>
            <a:endParaRPr lang="en-US" altLang="ko-KR" dirty="0">
              <a:latin typeface="Eras Bold ITC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7F34F-7E53-4797-BAC9-0E1D4CF4C670}" type="datetimeFigureOut">
              <a:rPr lang="ko-KR" altLang="en-US" smtClean="0"/>
              <a:pPr/>
              <a:t>2016-08-30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7DAE3-DE78-4A15-B38F-5CCAA9B6F8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8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13" Type="http://schemas.openxmlformats.org/officeDocument/2006/relationships/image" Target="../media/image109.png"/><Relationship Id="rId3" Type="http://schemas.openxmlformats.org/officeDocument/2006/relationships/image" Target="../media/image99.jpeg"/><Relationship Id="rId7" Type="http://schemas.openxmlformats.org/officeDocument/2006/relationships/image" Target="../media/image103.png"/><Relationship Id="rId12" Type="http://schemas.openxmlformats.org/officeDocument/2006/relationships/image" Target="../media/image108.jpeg"/><Relationship Id="rId2" Type="http://schemas.openxmlformats.org/officeDocument/2006/relationships/image" Target="../media/image98.jpeg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Relationship Id="rId1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1.png"/><Relationship Id="rId7" Type="http://schemas.openxmlformats.org/officeDocument/2006/relationships/image" Target="../media/image3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144.png"/><Relationship Id="rId7" Type="http://schemas.openxmlformats.org/officeDocument/2006/relationships/image" Target="../media/image146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45.jpeg"/><Relationship Id="rId4" Type="http://schemas.openxmlformats.org/officeDocument/2006/relationships/image" Target="../media/image139.png"/><Relationship Id="rId9" Type="http://schemas.openxmlformats.org/officeDocument/2006/relationships/image" Target="../media/image14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5.jpeg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image" Target="../media/image139.png"/><Relationship Id="rId7" Type="http://schemas.openxmlformats.org/officeDocument/2006/relationships/image" Target="../media/image151.png"/><Relationship Id="rId12" Type="http://schemas.openxmlformats.org/officeDocument/2006/relationships/image" Target="../media/image140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47.jpeg"/><Relationship Id="rId5" Type="http://schemas.openxmlformats.org/officeDocument/2006/relationships/image" Target="../media/image148.png"/><Relationship Id="rId10" Type="http://schemas.openxmlformats.org/officeDocument/2006/relationships/image" Target="../media/image146.jpeg"/><Relationship Id="rId4" Type="http://schemas.openxmlformats.org/officeDocument/2006/relationships/image" Target="../media/image145.jpeg"/><Relationship Id="rId9" Type="http://schemas.openxmlformats.org/officeDocument/2006/relationships/image" Target="../media/image1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eg"/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0.png"/><Relationship Id="rId2" Type="http://schemas.openxmlformats.org/officeDocument/2006/relationships/image" Target="../media/image202.png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hyperlink" Target="http://www.planetside.co.uk/terrag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2387603"/>
            <a:ext cx="7772400" cy="14700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 sz="3200" b="1" dirty="0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altLang="ko-KR" b="1" dirty="0" smtClean="0">
                <a:solidFill>
                  <a:schemeClr val="tx2"/>
                </a:solidFill>
                <a:latin typeface="Eras Bold ITC" pitchFamily="34" charset="0"/>
              </a:rPr>
              <a:t>Texturing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6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/>
              <a:t>텍스쳐</a:t>
            </a:r>
            <a:r>
              <a:rPr lang="ko-KR" altLang="en-US" b="1" dirty="0"/>
              <a:t> 좌표</a:t>
            </a:r>
            <a:r>
              <a:rPr lang="en-US" altLang="ko-KR" b="1" dirty="0"/>
              <a:t>(Texture Coordinates)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508104" y="3566646"/>
            <a:ext cx="3251666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Mip</a:t>
            </a: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Map) </a:t>
            </a:r>
            <a:r>
              <a:rPr lang="ko-KR" altLang="en-US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레벨 ⇨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이미지</a:t>
            </a:r>
            <a:endParaRPr lang="en-US" altLang="ko-KR" sz="1400" b="1" dirty="0" smtClean="0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endParaRPr lang="en-US" altLang="ko-KR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확대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(Magnification)</a:t>
            </a:r>
          </a:p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축소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en-US" altLang="ko-KR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Minification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</a:p>
        </p:txBody>
      </p:sp>
      <p:pic>
        <p:nvPicPr>
          <p:cNvPr id="23" name="Picture 3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3377" y="1340768"/>
            <a:ext cx="1224000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1619672" y="1340768"/>
            <a:ext cx="1224000" cy="12240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33" idx="5"/>
            <a:endCxn id="36" idx="1"/>
          </p:cNvCxnSpPr>
          <p:nvPr/>
        </p:nvCxnSpPr>
        <p:spPr>
          <a:xfrm>
            <a:off x="1685161" y="1397409"/>
            <a:ext cx="1116000" cy="1116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670779" y="1199942"/>
            <a:ext cx="928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(0.0, 0.0)</a:t>
            </a:r>
            <a:endParaRPr lang="ko-KR" altLang="en-US" sz="1400" b="1" dirty="0">
              <a:solidFill>
                <a:srgbClr val="7030A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15816" y="1186879"/>
            <a:ext cx="928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(1.0, 0.0)</a:t>
            </a:r>
            <a:endParaRPr lang="ko-KR" altLang="en-US" sz="1400" b="1" dirty="0">
              <a:solidFill>
                <a:srgbClr val="7030A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70779" y="2398147"/>
            <a:ext cx="928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(0.0, 1.0)</a:t>
            </a:r>
            <a:endParaRPr lang="ko-KR" altLang="en-US" sz="1400" b="1" dirty="0">
              <a:solidFill>
                <a:srgbClr val="7030A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15816" y="2398147"/>
            <a:ext cx="928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(1.0, 1.0)</a:t>
            </a:r>
            <a:endParaRPr lang="ko-KR" altLang="en-US" sz="1400" b="1" dirty="0">
              <a:solidFill>
                <a:srgbClr val="7030A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562236" y="1274497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562236" y="2480035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791556" y="1283862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783673" y="2480035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73431" y="1361475"/>
            <a:ext cx="1224000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덧셈 기호 38"/>
          <p:cNvSpPr/>
          <p:nvPr/>
        </p:nvSpPr>
        <p:spPr>
          <a:xfrm>
            <a:off x="3355868" y="1718768"/>
            <a:ext cx="432000" cy="432000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등호 39"/>
          <p:cNvSpPr/>
          <p:nvPr/>
        </p:nvSpPr>
        <p:spPr>
          <a:xfrm rot="10800000">
            <a:off x="5846305" y="1796764"/>
            <a:ext cx="397100" cy="353421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9552" y="3068709"/>
            <a:ext cx="2330870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보간된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b="1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 </a:t>
            </a:r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(u, v)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2" name="오른쪽 화살표 41"/>
          <p:cNvSpPr/>
          <p:nvPr/>
        </p:nvSpPr>
        <p:spPr>
          <a:xfrm>
            <a:off x="2997639" y="3068709"/>
            <a:ext cx="360040" cy="27816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446484" y="3068960"/>
            <a:ext cx="508595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 좌표 </a:t>
            </a:r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(U, V) =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(u*Width, v*Height), </a:t>
            </a:r>
            <a:r>
              <a:rPr lang="ko-KR" altLang="en-US" sz="1400" b="1" dirty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어떤 이미지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?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76311" y="2591041"/>
            <a:ext cx="1290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이미지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52056" y="2617167"/>
            <a:ext cx="117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다각형</a:t>
            </a:r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모델</a:t>
            </a:r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98572" y="2617167"/>
            <a:ext cx="11737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다각형</a:t>
            </a:r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b="1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모델</a:t>
            </a:r>
            <a:r>
              <a:rPr lang="en-US" altLang="ko-KR" sz="1400" b="1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1" name="Picture 3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591" y="4664808"/>
            <a:ext cx="1224000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3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673" y="4664808"/>
            <a:ext cx="612000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" name="Picture 3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0449" y="4664808"/>
            <a:ext cx="1912799" cy="191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직사각형 43"/>
          <p:cNvSpPr/>
          <p:nvPr/>
        </p:nvSpPr>
        <p:spPr>
          <a:xfrm>
            <a:off x="323529" y="3560166"/>
            <a:ext cx="4989720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렌더링되는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사각형의 크기는 카메라까지의 거리에 따라 변함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88000" indent="-180000">
              <a:buFont typeface="Arial" pitchFamily="34" charset="0"/>
              <a:buChar char="•"/>
            </a:pP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사각형의 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크기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≡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텍스쳐의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크기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</a:p>
          <a:p>
            <a:pPr marL="288000" indent="-180000">
              <a:buFont typeface="Arial" pitchFamily="34" charset="0"/>
              <a:buChar char="•"/>
            </a:pP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사각형의 크기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≤ </a:t>
            </a:r>
            <a:r>
              <a:rPr lang="ko-KR" altLang="en-US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텍스쳐의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크기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</a:p>
          <a:p>
            <a:pPr marL="288000" indent="-180000">
              <a:buFont typeface="Arial" pitchFamily="34" charset="0"/>
              <a:buChar char="•"/>
            </a:pP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사각형의 크기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≥ </a:t>
            </a:r>
            <a:r>
              <a:rPr lang="ko-KR" altLang="en-US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텍스쳐의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크기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60891" y="5877764"/>
            <a:ext cx="5565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 : 1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220020" y="5281463"/>
            <a:ext cx="534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축소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061502" y="6551481"/>
            <a:ext cx="534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확대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2" name="폭발 1 21"/>
          <p:cNvSpPr/>
          <p:nvPr/>
        </p:nvSpPr>
        <p:spPr>
          <a:xfrm>
            <a:off x="5609980" y="4628799"/>
            <a:ext cx="3421437" cy="2040561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08000" algn="ctr"/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보간</a:t>
            </a:r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(Interpolation)</a:t>
            </a:r>
          </a:p>
          <a:p>
            <a:pPr marL="216000" indent="-108000" algn="ctr">
              <a:buAutoNum type="arabicPeriod"/>
            </a:pPr>
            <a:r>
              <a:rPr lang="ko-KR" altLang="en-US" sz="1400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레벨 결정</a:t>
            </a:r>
            <a:endParaRPr lang="en-US" altLang="ko-KR" sz="1400" b="1" dirty="0" smtClean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216000" indent="-108000" algn="ctr">
              <a:buAutoNum type="arabicPeriod"/>
            </a:pPr>
            <a:r>
              <a:rPr lang="ko-KR" altLang="en-US" sz="1400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텍셀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결정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04" y="5643004"/>
            <a:ext cx="1118738" cy="117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4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3684455" y="2631804"/>
            <a:ext cx="5014434" cy="173317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9370" y="0"/>
            <a:ext cx="9144000" cy="857232"/>
          </a:xfrm>
        </p:spPr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smtClean="0"/>
              <a:t>샘플링</a:t>
            </a:r>
            <a:r>
              <a:rPr lang="en-US" altLang="ko-KR" b="1" dirty="0" smtClean="0"/>
              <a:t>(Sampling)</a:t>
            </a:r>
            <a:r>
              <a:rPr lang="ko-KR" altLang="en-US" b="1" dirty="0" smtClean="0"/>
              <a:t>과 </a:t>
            </a:r>
            <a:r>
              <a:rPr lang="ko-KR" altLang="en-US" b="1" dirty="0" err="1" smtClean="0"/>
              <a:t>필터링</a:t>
            </a:r>
            <a:r>
              <a:rPr lang="en-US" altLang="ko-KR" b="1" dirty="0" smtClean="0"/>
              <a:t>(Filtering)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6915" y="2921593"/>
            <a:ext cx="12001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972487" y="3265720"/>
            <a:ext cx="2160000" cy="576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샘플러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상태</a:t>
            </a:r>
            <a:endParaRPr lang="en-US" altLang="ko-KR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/>
            <a:r>
              <a:rPr lang="en-US" altLang="ko-KR" sz="1400" dirty="0" smtClean="0"/>
              <a:t>(Sampler State)</a:t>
            </a:r>
            <a:endParaRPr lang="ko-KR" altLang="en-US" sz="1400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840115" y="3408596"/>
            <a:ext cx="1116000" cy="115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10800000">
            <a:off x="2840115" y="3694348"/>
            <a:ext cx="1116000" cy="1588"/>
          </a:xfrm>
          <a:prstGeom prst="straightConnector1">
            <a:avLst/>
          </a:prstGeom>
          <a:ln w="28575">
            <a:solidFill>
              <a:srgbClr val="004DE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6146966" y="3408596"/>
            <a:ext cx="1116000" cy="1155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0800000">
            <a:off x="6142729" y="3694348"/>
            <a:ext cx="1116000" cy="1588"/>
          </a:xfrm>
          <a:prstGeom prst="straightConnector1">
            <a:avLst/>
          </a:prstGeom>
          <a:ln w="28575">
            <a:solidFill>
              <a:srgbClr val="004DE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71995" y="2607151"/>
            <a:ext cx="1428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ko-KR" altLang="en-US" sz="16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58115" y="3049090"/>
            <a:ext cx="1080000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</a:t>
            </a:r>
            <a:endParaRPr lang="ko-KR" altLang="en-US" sz="1400" b="1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71800" y="3716907"/>
            <a:ext cx="1080000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텍셀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9077" y="1874314"/>
            <a:ext cx="2412000" cy="42862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보간된</a:t>
            </a:r>
            <a:r>
              <a:rPr lang="en-US" altLang="ko-KR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</a:t>
            </a:r>
            <a:r>
              <a:rPr lang="ko-KR" altLang="en-US" sz="16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6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</a:t>
            </a:r>
            <a:endParaRPr lang="ko-KR" altLang="en-US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1401077" y="1340768"/>
            <a:ext cx="468000" cy="504000"/>
          </a:xfrm>
          <a:prstGeom prst="downArrow">
            <a:avLst>
              <a:gd name="adj1" fmla="val 50000"/>
              <a:gd name="adj2" fmla="val 62322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29077" y="2921593"/>
            <a:ext cx="2412000" cy="123825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쉐이더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단계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/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Shader</a:t>
            </a:r>
            <a:r>
              <a:rPr lang="en-US" altLang="ko-KR" sz="1400" dirty="0" smtClean="0"/>
              <a:t> Stage)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31032" y="4731389"/>
            <a:ext cx="2412000" cy="42862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텍셀</a:t>
            </a:r>
            <a:r>
              <a:rPr lang="ko-KR" altLang="en-US" sz="16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색상</a:t>
            </a:r>
            <a:endParaRPr lang="ko-KR" altLang="en-US" sz="16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221652" y="3049090"/>
            <a:ext cx="941283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 좌표</a:t>
            </a:r>
            <a:endParaRPr lang="ko-KR" altLang="en-US" sz="1400" b="1" dirty="0">
              <a:solidFill>
                <a:srgbClr val="FF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170299" y="3720695"/>
            <a:ext cx="1080000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텍셀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1943" y="2453582"/>
            <a:ext cx="8748000" cy="212400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1401077" y="2348811"/>
            <a:ext cx="468000" cy="504000"/>
          </a:xfrm>
          <a:prstGeom prst="downArrow">
            <a:avLst>
              <a:gd name="adj1" fmla="val 50000"/>
              <a:gd name="adj2" fmla="val 62322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1401077" y="4175081"/>
            <a:ext cx="468000" cy="504000"/>
          </a:xfrm>
          <a:prstGeom prst="downArrow">
            <a:avLst>
              <a:gd name="adj1" fmla="val 50000"/>
              <a:gd name="adj2" fmla="val 62322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폭발 1 36"/>
          <p:cNvSpPr/>
          <p:nvPr/>
        </p:nvSpPr>
        <p:spPr>
          <a:xfrm>
            <a:off x="4139952" y="1141829"/>
            <a:ext cx="4097692" cy="1563973"/>
          </a:xfrm>
          <a:prstGeom prst="irregularSeal1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108000" algn="ctr"/>
            <a:r>
              <a:rPr lang="ko-KR" altLang="en-US" sz="1400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주소지정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&amp; </a:t>
            </a:r>
            <a:r>
              <a:rPr lang="ko-KR" altLang="en-US" sz="1400" b="1" dirty="0" err="1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r>
              <a:rPr lang="ko-KR" altLang="en-US" sz="1400" b="1" dirty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endParaRPr lang="en-US" altLang="ko-KR" sz="1400" b="1" dirty="0" smtClean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marL="108000" algn="ctr"/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(Filtering &amp; Addressing)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1943" y="5663108"/>
            <a:ext cx="8748000" cy="107826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래스터라이저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단계에서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프리미티브를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구성하는 각 픽셀에 대한 다음 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과정을 </a:t>
            </a:r>
            <a:r>
              <a:rPr lang="ko-KR" altLang="en-US" sz="1400" b="1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샘플링</a:t>
            </a:r>
            <a:r>
              <a:rPr lang="en-US" altLang="ko-KR" sz="1400" b="1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(Sampling)</a:t>
            </a:r>
            <a:r>
              <a:rPr lang="ko-KR" altLang="en-US" sz="140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이라고 한다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  <a:r>
              <a:rPr lang="ko-KR" altLang="en-US" sz="140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</a:t>
            </a:r>
            <a:r>
              <a:rPr lang="ko-KR" altLang="en-US" sz="14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①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각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좌표에 대한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보간된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좌표를 계산 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②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이미지에서 픽셀 좌표를 계산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</a:p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  ③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이미지의 픽셀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텍셀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sz="14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을 반환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어떤 텍셀을 반환할 것인가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4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84456" y="5241498"/>
            <a:ext cx="5014434" cy="347742"/>
          </a:xfrm>
          <a:prstGeom prst="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하나의 정점에 여러 개의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좌표를 설정할 수 있음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84456" y="4809450"/>
            <a:ext cx="5014434" cy="347742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정점의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좌표는 음수 또는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보다 클 수 있음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9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9370" y="0"/>
            <a:ext cx="9144000" cy="857232"/>
          </a:xfrm>
        </p:spPr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smtClean="0"/>
              <a:t>서브리소스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Subresource</a:t>
            </a:r>
            <a:r>
              <a:rPr lang="en-US" altLang="ko-KR" b="1" dirty="0" smtClean="0"/>
              <a:t>)</a:t>
            </a:r>
          </a:p>
          <a:p>
            <a:pPr lvl="1"/>
            <a:r>
              <a:rPr lang="ko-KR" altLang="en-US" dirty="0" err="1" smtClean="0"/>
              <a:t>텍스쳐</a:t>
            </a:r>
            <a:r>
              <a:rPr lang="en-US" altLang="ko-KR" dirty="0" smtClean="0"/>
              <a:t> </a:t>
            </a:r>
            <a:r>
              <a:rPr lang="ko-KR" altLang="en-US" dirty="0" smtClean="0"/>
              <a:t>리소스의 부분 집합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텍스쳐는</a:t>
            </a:r>
            <a:r>
              <a:rPr lang="ko-KR" altLang="en-US" dirty="0" smtClean="0"/>
              <a:t> 서브리소스들의 집합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취급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각 서브리소스는 </a:t>
            </a:r>
            <a:r>
              <a:rPr lang="ko-KR" altLang="en-US" dirty="0"/>
              <a:t>인덱스로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버퍼</a:t>
            </a:r>
            <a:r>
              <a:rPr lang="en-US" altLang="ko-KR" dirty="0" smtClean="0"/>
              <a:t>(Buffer)</a:t>
            </a:r>
            <a:r>
              <a:rPr lang="ko-KR" altLang="en-US" dirty="0" smtClean="0"/>
              <a:t>는 하나의 서브리소스로 구성됨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서브리소스 인덱스가 </a:t>
            </a:r>
            <a:r>
              <a:rPr lang="ko-KR" altLang="en-US" dirty="0" err="1" smtClean="0"/>
              <a:t>필요없음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텍스쳐는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텍스쳐의</a:t>
            </a:r>
            <a:r>
              <a:rPr lang="ko-KR" altLang="en-US" dirty="0" smtClean="0"/>
              <a:t> 유형에 따라 서브리소스의 개수가 달라짐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텍스쳐</a:t>
            </a:r>
            <a:r>
              <a:rPr lang="ko-KR" altLang="en-US" dirty="0" smtClean="0"/>
              <a:t> 배열의 크기와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밉맵</a:t>
            </a:r>
            <a:r>
              <a:rPr lang="ko-KR" altLang="en-US" dirty="0" smtClean="0"/>
              <a:t> 레벨에 따라 달라짐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밉맵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텍스쳐는</a:t>
            </a:r>
            <a:r>
              <a:rPr lang="ko-KR" altLang="en-US" dirty="0" smtClean="0"/>
              <a:t> 하나의 서브리소스로 취급됨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661248" y="3130515"/>
            <a:ext cx="576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40592" y="3130515"/>
            <a:ext cx="576000" cy="43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419936" y="3130515"/>
            <a:ext cx="576000" cy="432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805248" y="3796583"/>
            <a:ext cx="288000" cy="21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684592" y="3796583"/>
            <a:ext cx="288000" cy="216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563936" y="3796583"/>
            <a:ext cx="288000" cy="216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877248" y="4246651"/>
            <a:ext cx="144000" cy="10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756592" y="4246651"/>
            <a:ext cx="144000" cy="10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635936" y="4246651"/>
            <a:ext cx="144000" cy="10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69094" y="3058507"/>
            <a:ext cx="828000" cy="1368152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42086" y="4578886"/>
            <a:ext cx="2367956" cy="307777"/>
          </a:xfrm>
          <a:prstGeom prst="rect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슬라이스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(Array Slice)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5176" y="3016364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1586621" y="3676666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661176" y="4108151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2341810" y="3010688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473180" y="3670990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2547735" y="4102475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3213574" y="3010688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3355019" y="3670990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7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3419872" y="4102475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8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5189640" y="3130515"/>
            <a:ext cx="576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068984" y="3130515"/>
            <a:ext cx="576000" cy="432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948328" y="3130515"/>
            <a:ext cx="576000" cy="432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333640" y="3796583"/>
            <a:ext cx="288000" cy="216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6212984" y="3796583"/>
            <a:ext cx="288000" cy="216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7092328" y="3796583"/>
            <a:ext cx="288000" cy="216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405640" y="4246651"/>
            <a:ext cx="144000" cy="10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6284984" y="4246651"/>
            <a:ext cx="144000" cy="10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164328" y="4246651"/>
            <a:ext cx="144000" cy="108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115013" y="3670738"/>
            <a:ext cx="2481323" cy="431738"/>
          </a:xfrm>
          <a:prstGeom prst="rect">
            <a:avLst/>
          </a:prstGeom>
          <a:noFill/>
          <a:ln w="952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5356468" y="4578886"/>
            <a:ext cx="2002471" cy="307777"/>
          </a:xfrm>
          <a:prstGeom prst="rect">
            <a:avLst/>
          </a:prstGeom>
          <a:ln w="9525">
            <a:solidFill>
              <a:srgbClr val="FF00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밉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슬라이스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en-US" altLang="ko-KR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Mip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Slice)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973568" y="3016364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5115013" y="3676666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5189568" y="4108151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870202" y="3010688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68" name="TextBox 67"/>
          <p:cNvSpPr txBox="1"/>
          <p:nvPr/>
        </p:nvSpPr>
        <p:spPr>
          <a:xfrm>
            <a:off x="6001572" y="3670990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69" name="TextBox 68"/>
          <p:cNvSpPr txBox="1"/>
          <p:nvPr/>
        </p:nvSpPr>
        <p:spPr>
          <a:xfrm>
            <a:off x="6076127" y="4102475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70" name="TextBox 69"/>
          <p:cNvSpPr txBox="1"/>
          <p:nvPr/>
        </p:nvSpPr>
        <p:spPr>
          <a:xfrm>
            <a:off x="6741966" y="3010688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6883411" y="3670990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7</a:t>
            </a:r>
            <a:endParaRPr lang="ko-KR" alt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6948264" y="4102475"/>
            <a:ext cx="247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8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323528" y="5571817"/>
            <a:ext cx="8496944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inline UINT </a:t>
            </a:r>
            <a:r>
              <a:rPr lang="en-US" altLang="ko-KR" sz="1400" b="1" dirty="0">
                <a:solidFill>
                  <a:srgbClr val="C00000"/>
                </a:solidFill>
              </a:rPr>
              <a:t>D3D11CalcSubresource</a:t>
            </a:r>
            <a:r>
              <a:rPr lang="en-US" altLang="ko-KR" sz="1400" dirty="0" smtClean="0"/>
              <a:t>(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[In]</a:t>
            </a:r>
            <a:r>
              <a:rPr lang="en-US" altLang="ko-KR" sz="1400" dirty="0"/>
              <a:t> UINT </a:t>
            </a:r>
            <a:r>
              <a:rPr lang="en-US" altLang="ko-KR" sz="1400" dirty="0" err="1"/>
              <a:t>MipSlice</a:t>
            </a:r>
            <a:r>
              <a:rPr lang="en-US" altLang="ko-KR" sz="1400" dirty="0"/>
              <a:t>,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밉맵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레벨 인덱스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0: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가장 세밀한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밉맵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레벨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[In]</a:t>
            </a:r>
            <a:r>
              <a:rPr lang="en-US" altLang="ko-KR" sz="1400" dirty="0"/>
              <a:t> UINT </a:t>
            </a:r>
            <a:r>
              <a:rPr lang="en-US" altLang="ko-KR" sz="1400" dirty="0" err="1"/>
              <a:t>ArraySlice</a:t>
            </a:r>
            <a:r>
              <a:rPr lang="en-US" altLang="ko-KR" sz="1400" dirty="0"/>
              <a:t>,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레벨 인덱스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3D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텍스쳐에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사용</a:t>
            </a:r>
            <a:endParaRPr lang="en-US" altLang="ko-KR" sz="1400" dirty="0" smtClean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[In]</a:t>
            </a:r>
            <a:r>
              <a:rPr lang="en-US" altLang="ko-KR" sz="1400" dirty="0"/>
              <a:t> UINT </a:t>
            </a:r>
            <a:r>
              <a:rPr lang="en-US" altLang="ko-KR" sz="1400" dirty="0" err="1" smtClean="0"/>
              <a:t>MipLevels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밉맵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레벨의 개수</a:t>
            </a:r>
            <a:endParaRPr lang="en-US" altLang="ko-KR" sz="1400" dirty="0" smtClean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  <a:endParaRPr lang="ko-KR" altLang="ko-KR" sz="1400" dirty="0"/>
          </a:p>
        </p:txBody>
      </p:sp>
      <p:sp>
        <p:nvSpPr>
          <p:cNvPr id="18" name="직사각형 17"/>
          <p:cNvSpPr/>
          <p:nvPr/>
        </p:nvSpPr>
        <p:spPr>
          <a:xfrm>
            <a:off x="2141687" y="5065439"/>
            <a:ext cx="4860626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서브리소스 인덱스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= </a:t>
            </a:r>
            <a:r>
              <a:rPr lang="en-US" altLang="ko-KR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MipSlice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+ (</a:t>
            </a:r>
            <a:r>
              <a:rPr lang="en-US" altLang="ko-KR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ArraySlice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* </a:t>
            </a:r>
            <a:r>
              <a:rPr lang="en-US" altLang="ko-KR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MipLevels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0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/>
              <a:t>Direct3D 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텍스쳐</a:t>
            </a:r>
            <a:r>
              <a:rPr lang="en-US" altLang="ko-KR" b="1" dirty="0" smtClean="0"/>
              <a:t>(Texture)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79512" y="1196752"/>
            <a:ext cx="4680520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ID3D11Device::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CreateTexture2D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D3D11_TEXTURE2D_DESC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D3D11_SUBRESOURCE_DATA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pInitialData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ID3D11Texture2D **ppTexture2D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2736" y="2184372"/>
            <a:ext cx="3940720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D3D11_SUBRESOURCE_DATA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const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void *</a:t>
            </a:r>
            <a:r>
              <a:rPr lang="en-US" altLang="ko-KR" sz="1400" dirty="0" err="1"/>
              <a:t>pSysMem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SysMemPitch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SysMemSlicePitch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D3D11_SUBRESOURCE_DATA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949097"/>
            <a:ext cx="3940720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D3D11_TEXTURE2D_DESC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Width;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Height;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MipLevels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b="1" dirty="0" err="1">
                <a:solidFill>
                  <a:srgbClr val="C00000"/>
                </a:solidFill>
              </a:rPr>
              <a:t>ArraySize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 </a:t>
            </a:r>
            <a:r>
              <a:rPr lang="en-US" altLang="ko-KR" sz="1400" dirty="0"/>
              <a:t>Format;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DXGI_SAMPLE_DESC </a:t>
            </a:r>
            <a:r>
              <a:rPr lang="en-US" altLang="ko-KR" sz="1400" dirty="0" err="1"/>
              <a:t>SampleDesc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D3D11_USAGE </a:t>
            </a:r>
            <a:r>
              <a:rPr lang="en-US" altLang="ko-KR" sz="1400" dirty="0"/>
              <a:t>Usage;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BindFlags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CPUAccessFlags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MiscFlags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D3D11_TEXTURE2D_DESC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0383" y="5788352"/>
            <a:ext cx="3744416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D3D11_CPU_ACCESS_FLAG {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D3D11_CPU_ACCESS_WRITE,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D3D11_CPU_ACCESS_READ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FF"/>
                </a:solidFill>
              </a:rPr>
              <a:t>D3D11_CPU_ACCESS_FLAG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8840" y="3462908"/>
            <a:ext cx="4608512" cy="22467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D3D11_BIND_FLAG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D3D11_BIND_VERTEX_BUFFER,  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D3D11_BIND_INDEX_BUFFER,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D3D11_BIND_CONSTANT_BUFFER,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D3D11_BIND_SHADER_RESOURCE,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D3D11_BIND_STREAM_OUTPUT,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D3D11_BIND_RENDER_TARGET,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D3D11_BIND_DEPTH_STENCIL,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D3D11_BIND_UNORDERED_ACCESS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FF"/>
                </a:solidFill>
              </a:rPr>
              <a:t>D3D11_BIND_FLAG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060331" y="4293096"/>
            <a:ext cx="4957216" cy="24622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D3D11_RESOURCE_MISC_FLAG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 smtClean="0"/>
              <a:t>   D3D11_RESOURCE_MISC_GENERATE_MIPS,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D3D11_RESOURCE_MISC_SHARED,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D3D11_RESOURCE_MISC_TEXTURECUBE,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D3D11_RESOURCE_MISC_DRAWINDIRECT_ARGS,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D3D11_RESOURCE_MISC_BUFFER_ALLOW_RAW_VIEWS,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D3D11_RESOURCE_MISC_BUFFER_STRUCTURED,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D3D11_RESOURCE_MISC_RESOURCE_CLAMP,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D3D11_RESOURCE_MISC_SHARED_KEYEDMUTEX,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D3D11_RESOURCE_MISC_GDI_COMPATIBLE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FF"/>
                </a:solidFill>
              </a:rPr>
              <a:t>D3D11_RESOURCE_MISC_FLAG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3699029"/>
            <a:ext cx="3508672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DXGI_SAMPLE_DESC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Count;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Quality;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DXGI_SAMPLE_DESC</a:t>
            </a:r>
            <a:r>
              <a:rPr lang="en-US" altLang="ko-KR" sz="1400" dirty="0" smtClean="0"/>
              <a:t>;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202426" y="3792689"/>
            <a:ext cx="2736304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D3D11_USAGE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D3D11_USAGE_DEFAULT,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D3D11_USAGE_IMMUTABLE,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D3D11_USAGE_DYNAMIC, 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D3D11_USAGE_STAGING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FF"/>
                </a:solidFill>
              </a:rPr>
              <a:t>D3D11_USAGE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374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/>
              <a:t>Direct3D 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텍스쳐</a:t>
            </a:r>
            <a:r>
              <a:rPr lang="en-US" altLang="ko-KR" b="1" dirty="0" smtClean="0"/>
              <a:t>(Texture)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79512" y="1196752"/>
            <a:ext cx="4680520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ID3D11Device::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CreateTexture2D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D3D11_TEXTURE2D_DESC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D3D11_SUBRESOURCE_DATA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pInitialData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ID3D11Texture2D **ppTexture2D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4048" y="1027475"/>
            <a:ext cx="3940720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D3D11_TEXTURE2D_DESC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Width;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Height;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MipLevels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b="1" dirty="0" err="1">
                <a:solidFill>
                  <a:srgbClr val="C00000"/>
                </a:solidFill>
              </a:rPr>
              <a:t>ArraySize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 </a:t>
            </a:r>
            <a:r>
              <a:rPr lang="en-US" altLang="ko-KR" sz="1400" dirty="0"/>
              <a:t>Format;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DXGI_SAMPLE_DESC </a:t>
            </a:r>
            <a:r>
              <a:rPr lang="en-US" altLang="ko-KR" sz="1400" dirty="0" err="1"/>
              <a:t>SampleDesc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D3D11_USAGE </a:t>
            </a:r>
            <a:r>
              <a:rPr lang="en-US" altLang="ko-KR" sz="1400" dirty="0"/>
              <a:t>Usage;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BindFlags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CPUAccessFlags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MiscFlags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D3D11_TEXTURE2D_DESC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373647"/>
              </p:ext>
            </p:extLst>
          </p:nvPr>
        </p:nvGraphicFramePr>
        <p:xfrm>
          <a:off x="179512" y="3794246"/>
          <a:ext cx="8784975" cy="2972880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Width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가로 크기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텍셀의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Height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세로 크기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텍셀의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MipLevels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최대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레벨의 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다중 샘플링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(1),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최대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en-US" altLang="ko-KR" sz="1400" b="1" kern="1200" dirty="0" smtClean="0">
                          <a:solidFill>
                            <a:srgbClr val="FF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>
                          <a:solidFill>
                            <a:srgbClr val="C00000"/>
                          </a:solidFill>
                        </a:rPr>
                        <a:t>ArraySize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배열의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개수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배열이 아닌 경우 </a:t>
                      </a:r>
                      <a:r>
                        <a:rPr lang="en-US" altLang="ko-KR" sz="1400" b="1" kern="1200" dirty="0" smtClean="0">
                          <a:solidFill>
                            <a:srgbClr val="0000FF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Format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픽셀 형식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DXGI_FORMAT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DXGI_FORMAT_R8G8B8A8_UNORM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0" dirty="0" err="1" smtClean="0"/>
                        <a:t>SampleDesc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다중 샘플링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파라메터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기본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샘플러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모드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(Count: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1, Quality: 0)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Usage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어떻게 읽고 쓸 것인가를 나타냄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BindFlags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사용 용도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파이프라인 단계에 어떻게 연결할 것인 가를 나타냄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CPUAccessFlags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CPU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 버퍼를 사용할 수 있는 유형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0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이면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CPU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 접근할 수 없음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MiscFlags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텍스쳐에</a:t>
                      </a: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대한 추가 선택 사항</a:t>
                      </a:r>
                      <a:r>
                        <a:rPr lang="en-US" altLang="ko-KR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사용하지 않으려면 </a:t>
                      </a:r>
                      <a:r>
                        <a:rPr lang="en-US" altLang="ko-KR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을 설정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52736" y="2259449"/>
            <a:ext cx="3940720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D3D11_SUBRESOURCE_DATA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const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void *</a:t>
            </a:r>
            <a:r>
              <a:rPr lang="en-US" altLang="ko-KR" sz="1400" dirty="0" err="1"/>
              <a:t>pSysMem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SysMemPitch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SysMemSlicePitch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D3D11_SUBRESOURCE_DATA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723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/>
              <a:t>Direct3D 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텍스쳐</a:t>
            </a:r>
            <a:r>
              <a:rPr lang="en-US" altLang="ko-KR" b="1" dirty="0" smtClean="0"/>
              <a:t>(Texture)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79512" y="1222510"/>
            <a:ext cx="4680520" cy="181588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</a:t>
            </a:r>
            <a:r>
              <a:rPr lang="en-US" altLang="ko-KR" sz="1400" b="1" dirty="0">
                <a:solidFill>
                  <a:srgbClr val="C00000"/>
                </a:solidFill>
              </a:rPr>
              <a:t>D3DX11CreateTextureFromFile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ID3D11Device *</a:t>
            </a:r>
            <a:r>
              <a:rPr lang="en-US" altLang="ko-KR" sz="1400" dirty="0" err="1"/>
              <a:t>pDevice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LPCTSTR </a:t>
            </a:r>
            <a:r>
              <a:rPr lang="en-US" altLang="ko-KR" sz="1400" dirty="0" err="1"/>
              <a:t>pSrcFile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</a:t>
            </a:r>
            <a:r>
              <a:rPr lang="en-US" altLang="ko-KR" sz="1400" b="1" dirty="0">
                <a:solidFill>
                  <a:srgbClr val="C00000"/>
                </a:solidFill>
              </a:rPr>
              <a:t>D3DX11_IMAGE_LOAD_INFO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pLoadInfo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ID3DX11ThreadPump *</a:t>
            </a:r>
            <a:r>
              <a:rPr lang="en-US" altLang="ko-KR" sz="1400" dirty="0" err="1"/>
              <a:t>pPump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out </a:t>
            </a:r>
            <a:r>
              <a:rPr lang="en-US" altLang="ko-KR" sz="1400" b="1" dirty="0">
                <a:solidFill>
                  <a:srgbClr val="0000CC"/>
                </a:solidFill>
              </a:rPr>
              <a:t>ID3D11Resource **</a:t>
            </a:r>
            <a:r>
              <a:rPr lang="en-US" altLang="ko-KR" sz="1400" b="1" dirty="0" err="1">
                <a:solidFill>
                  <a:srgbClr val="0000CC"/>
                </a:solidFill>
              </a:rPr>
              <a:t>ppTexture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out HRESULT *</a:t>
            </a:r>
            <a:r>
              <a:rPr lang="en-US" altLang="ko-KR" sz="1400" dirty="0" err="1"/>
              <a:t>pHResult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4048" y="924443"/>
            <a:ext cx="3940720" cy="33239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D3DX11_IMAGE_LOAD_INFO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Width;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Height;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Depth;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FirstMipLevel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MipLevels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D3D11_USAGE </a:t>
            </a:r>
            <a:r>
              <a:rPr lang="en-US" altLang="ko-KR" sz="1400" dirty="0"/>
              <a:t>Usage;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BindFlags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CpuAccessFlags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MiscFlags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 </a:t>
            </a:r>
            <a:r>
              <a:rPr lang="en-US" altLang="ko-KR" sz="1400" dirty="0"/>
              <a:t>Format;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UINT </a:t>
            </a:r>
            <a:r>
              <a:rPr lang="en-US" altLang="ko-KR" sz="1400" b="1" dirty="0">
                <a:solidFill>
                  <a:srgbClr val="0000CC"/>
                </a:solidFill>
              </a:rPr>
              <a:t>Filter; </a:t>
            </a:r>
            <a:endParaRPr lang="en-US" altLang="ko-KR" sz="1400" b="1" dirty="0" smtClean="0">
              <a:solidFill>
                <a:srgbClr val="0000CC"/>
              </a:solidFill>
            </a:endParaRP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MipFilter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b="1" dirty="0">
                <a:solidFill>
                  <a:srgbClr val="0000CC"/>
                </a:solidFill>
              </a:rPr>
              <a:t>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  D3DX11_IMAGE_INFO </a:t>
            </a:r>
            <a:r>
              <a:rPr lang="en-US" altLang="ko-KR" sz="1400" b="1" dirty="0">
                <a:solidFill>
                  <a:srgbClr val="0000CC"/>
                </a:solidFill>
              </a:rPr>
              <a:t>*</a:t>
            </a:r>
            <a:r>
              <a:rPr lang="en-US" altLang="ko-KR" sz="1400" b="1" dirty="0" err="1">
                <a:solidFill>
                  <a:srgbClr val="0000CC"/>
                </a:solidFill>
              </a:rPr>
              <a:t>pSrcInfo</a:t>
            </a:r>
            <a:r>
              <a:rPr lang="en-US" altLang="ko-KR" sz="1400" b="1" dirty="0">
                <a:solidFill>
                  <a:srgbClr val="0000CC"/>
                </a:solidFill>
              </a:rPr>
              <a:t>; </a:t>
            </a:r>
            <a:endParaRPr lang="en-US" altLang="ko-KR" sz="1400" b="1" dirty="0" smtClean="0">
              <a:solidFill>
                <a:srgbClr val="0000CC"/>
              </a:solidFill>
            </a:endParaRP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C00000"/>
                </a:solidFill>
              </a:rPr>
              <a:t>D3DX11_IMAGE_LOAD_INFO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34517" y="3319666"/>
            <a:ext cx="3940720" cy="349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D3DX11_FILTER_FLAG { </a:t>
            </a:r>
            <a:endParaRPr lang="en-US" altLang="ko-KR" sz="1400" dirty="0" smtClean="0"/>
          </a:p>
          <a:p>
            <a:r>
              <a:rPr lang="en-US" altLang="ko-KR" sz="1400" dirty="0" smtClean="0"/>
              <a:t>   D3DX11_FILTER_NONE,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D3DX11_FILTER_POINT, 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D3DX11_FILTER_LINEAR,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D3DX11_FILTER_TRIANGLE,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D3DX11_FILTER_BOX,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D3DX11_FILTER_MIRROR_U,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D3DX11_FILTER_MIRROR_V,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D3DX11_FILTER_MIRROR_W,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D3DX11_FILTER_MIRROR,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D3DX11_FILTER_DITHER,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D3DX11_FILTER_DITHER_DIFFUSION,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D3DX11_FILTER_SRGB_IN,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D3DX11_FILTER_SRGB_OUT,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D3DX11_FILTER_SRGB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D3DX11_FILTER_FLAG</a:t>
            </a:r>
            <a:r>
              <a:rPr lang="en-US" altLang="ko-KR" sz="1400" dirty="0" smtClean="0"/>
              <a:t>;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995936" y="4318854"/>
            <a:ext cx="4804816" cy="241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D3DX11_IMAGE_INFO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UINT Width;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Height;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Depth;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ArraySize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MipLevels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MiscFlags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 </a:t>
            </a:r>
            <a:r>
              <a:rPr lang="en-US" altLang="ko-KR" sz="1400" dirty="0"/>
              <a:t>Format;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D3D11_RESOURCE_DIMENSION </a:t>
            </a:r>
            <a:r>
              <a:rPr lang="en-US" altLang="ko-KR" sz="1400" dirty="0" err="1"/>
              <a:t>ResourceDimension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D3DX11_IMAGE_FILE_FORMAT </a:t>
            </a:r>
            <a:r>
              <a:rPr lang="en-US" altLang="ko-KR" sz="1400" dirty="0" err="1"/>
              <a:t>ImageFileFormat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D3DX11_IMAGE_INFO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95994" y="2884503"/>
            <a:ext cx="3676006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pLoadInfo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NULL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이면 파일의 정보를 사용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80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/>
              <a:t>Direct3D 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텍스쳐</a:t>
            </a:r>
            <a:r>
              <a:rPr lang="en-US" altLang="ko-KR" b="1" dirty="0" smtClean="0"/>
              <a:t>(Texture)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27996" y="1183873"/>
            <a:ext cx="8856984" cy="181588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</a:t>
            </a:r>
            <a:r>
              <a:rPr lang="en-US" altLang="ko-KR" sz="1400" b="1" dirty="0">
                <a:solidFill>
                  <a:srgbClr val="C00000"/>
                </a:solidFill>
              </a:rPr>
              <a:t>D3DX11CreateTextureFromFile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ID3D11Device *</a:t>
            </a:r>
            <a:r>
              <a:rPr lang="en-US" altLang="ko-KR" sz="1400" dirty="0" err="1"/>
              <a:t>pDevice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LPCTSTR </a:t>
            </a:r>
            <a:r>
              <a:rPr lang="en-US" altLang="ko-KR" sz="1400" dirty="0" err="1"/>
              <a:t>pSrcFile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</a:t>
            </a:r>
            <a:r>
              <a:rPr lang="en-US" altLang="ko-KR" sz="1400" b="1" dirty="0">
                <a:solidFill>
                  <a:srgbClr val="0000CC"/>
                </a:solidFill>
              </a:rPr>
              <a:t>D3DX11_IMAGE_LOAD_INFO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pLoadInfo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ID3DX11ThreadPump *</a:t>
            </a:r>
            <a:r>
              <a:rPr lang="en-US" altLang="ko-KR" sz="1400" dirty="0" err="1"/>
              <a:t>pPump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out </a:t>
            </a:r>
            <a:r>
              <a:rPr lang="en-US" altLang="ko-KR" sz="1400" b="1" dirty="0"/>
              <a:t>ID3D11Resource</a:t>
            </a:r>
            <a:r>
              <a:rPr lang="en-US" altLang="ko-KR" sz="1400" dirty="0"/>
              <a:t> **</a:t>
            </a:r>
            <a:r>
              <a:rPr lang="en-US" altLang="ko-KR" sz="1400" dirty="0" err="1"/>
              <a:t>ppTexture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out HRESULT *</a:t>
            </a:r>
            <a:r>
              <a:rPr lang="en-US" altLang="ko-KR" sz="1400" dirty="0" err="1"/>
              <a:t>pHResult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048337"/>
              </p:ext>
            </p:extLst>
          </p:nvPr>
        </p:nvGraphicFramePr>
        <p:xfrm>
          <a:off x="179512" y="3238734"/>
          <a:ext cx="8784975" cy="3544920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Width, Height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크기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/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Depth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깊이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볼륨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적용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FirstMipLevel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가장 높은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/>
                        <a:t>MipLevels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최대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레벨의 수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Usage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어떻게 읽고 쓸 것인가를 나타냄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BindFlags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사용 용도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파이프라인 단계에 어떻게 연결할 것인 가를 나타냄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ORing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CPUAccessFlags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CPU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 버퍼를 사용할 수 있는 유형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0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이면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CPU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 접근할 수 없음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ORing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MiscFlags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리소스에 대한 추가 선택 사항</a:t>
                      </a:r>
                      <a:r>
                        <a:rPr lang="en-US" altLang="ko-KR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사용하지 않으려면 </a:t>
                      </a:r>
                      <a:r>
                        <a:rPr lang="en-US" altLang="ko-KR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을 설정</a:t>
                      </a:r>
                      <a:r>
                        <a:rPr lang="en-US" altLang="ko-KR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ORing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Format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smtClean="0">
                          <a:solidFill>
                            <a:srgbClr val="0000CC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원하는 </a:t>
                      </a:r>
                      <a:r>
                        <a:rPr lang="ko-KR" altLang="en-US" sz="1400" b="1" kern="1200" dirty="0" err="1" smtClean="0">
                          <a:solidFill>
                            <a:srgbClr val="0000CC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b="1" kern="1200" dirty="0" smtClean="0">
                          <a:solidFill>
                            <a:srgbClr val="0000CC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형식</a:t>
                      </a:r>
                      <a:r>
                        <a:rPr lang="en-US" altLang="ko-KR" sz="1400" b="1" kern="1200" dirty="0" smtClean="0">
                          <a:solidFill>
                            <a:srgbClr val="0000CC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en-US" altLang="ko-KR" sz="1400" b="1" dirty="0" smtClean="0">
                          <a:solidFill>
                            <a:srgbClr val="0000CC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DXGI_FORMAT</a:t>
                      </a:r>
                      <a:r>
                        <a:rPr lang="en-US" altLang="ko-KR" sz="1400" b="1" kern="1200" dirty="0" smtClean="0">
                          <a:solidFill>
                            <a:srgbClr val="0000CC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ko-KR" altLang="en-US" sz="1400" b="1" kern="1200" dirty="0" smtClean="0">
                        <a:solidFill>
                          <a:srgbClr val="0000CC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Filter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필터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(D3DX11_FILTER_FLAG), 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파일에서 </a:t>
                      </a:r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읽을 때 적용될 필터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0" dirty="0" err="1" smtClean="0"/>
                        <a:t>MipFilter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필터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dirty="0" smtClean="0"/>
                        <a:t>D3DX11_FILTER_NONE, _FILTER_POINT, _FILTER_LINEAR, _FILTER_TRIANGLE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0" dirty="0" err="1" smtClean="0"/>
                        <a:t>pSrcInfo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이미지에 대한 정보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67544" y="2884503"/>
            <a:ext cx="4288353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D3DX11_DEFAULT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파일에서 자동으로 값을 설정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056" y="954970"/>
            <a:ext cx="3796704" cy="33239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D3DX11_IMAGE_LOAD_INFO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Width;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Height;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Depth;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FirstMipLevel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b="1" dirty="0" err="1"/>
              <a:t>MipLevels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D3D11_USAGE </a:t>
            </a:r>
            <a:r>
              <a:rPr lang="en-US" altLang="ko-KR" sz="1400" dirty="0"/>
              <a:t>Usage;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BindFlags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CpuAccessFlags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MiscFlags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 </a:t>
            </a:r>
            <a:r>
              <a:rPr lang="en-US" altLang="ko-KR" sz="1400" b="1" dirty="0">
                <a:solidFill>
                  <a:srgbClr val="FF0000"/>
                </a:solidFill>
              </a:rPr>
              <a:t>Format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Filter;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MipFilter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D3DX11_IMAGE_INFO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pSrcInfo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D3DX11_IMAGE_LOAD_INFO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8115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/>
              <a:t>Direct3D  </a:t>
            </a:r>
            <a:r>
              <a:rPr lang="ko-KR" altLang="en-US" b="1" dirty="0" err="1"/>
              <a:t>텍스쳐</a:t>
            </a:r>
            <a:r>
              <a:rPr lang="en-US" altLang="ko-KR" b="1" dirty="0"/>
              <a:t>(Texture) </a:t>
            </a:r>
            <a:r>
              <a:rPr lang="ko-KR" altLang="en-US" b="1" dirty="0"/>
              <a:t>생성</a:t>
            </a:r>
            <a:endParaRPr lang="en-US" altLang="ko-KR" b="1" dirty="0"/>
          </a:p>
          <a:p>
            <a:pPr lvl="1">
              <a:spcBef>
                <a:spcPts val="0"/>
              </a:spcBef>
            </a:pPr>
            <a:r>
              <a:rPr lang="ko-KR" altLang="en-US" dirty="0" err="1" smtClean="0"/>
              <a:t>텍스쳐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(Texture Filtering)</a:t>
            </a:r>
            <a:br>
              <a:rPr lang="en-US" altLang="ko-KR" dirty="0" smtClean="0"/>
            </a:br>
            <a:r>
              <a:rPr lang="ko-KR" altLang="en-US" dirty="0" err="1" smtClean="0"/>
              <a:t>텍스쳐</a:t>
            </a:r>
            <a:r>
              <a:rPr lang="ko-KR" altLang="en-US" dirty="0" smtClean="0"/>
              <a:t> 파일의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크기가 생성하려는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크기와 다르면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ko-KR" altLang="en-US" dirty="0" err="1"/>
              <a:t>텍스쳐</a:t>
            </a:r>
            <a:r>
              <a:rPr lang="ko-KR" altLang="en-US" dirty="0"/>
              <a:t> 파일의 </a:t>
            </a:r>
            <a:r>
              <a:rPr lang="ko-KR" altLang="en-US" dirty="0" err="1"/>
              <a:t>텍스쳐</a:t>
            </a:r>
            <a:r>
              <a:rPr lang="ko-KR" altLang="en-US" dirty="0"/>
              <a:t> </a:t>
            </a:r>
            <a:r>
              <a:rPr lang="ko-KR" altLang="en-US" dirty="0" smtClean="0"/>
              <a:t>픽셀 형식이 </a:t>
            </a:r>
            <a:r>
              <a:rPr lang="ko-KR" altLang="en-US" dirty="0"/>
              <a:t>생성하려는 </a:t>
            </a:r>
            <a:r>
              <a:rPr lang="ko-KR" altLang="en-US" dirty="0" err="1"/>
              <a:t>텍스쳐</a:t>
            </a:r>
            <a:r>
              <a:rPr lang="ko-KR" altLang="en-US" dirty="0"/>
              <a:t> </a:t>
            </a:r>
            <a:r>
              <a:rPr lang="ko-KR" altLang="en-US" dirty="0" smtClean="0"/>
              <a:t>픽셀 형식과 </a:t>
            </a:r>
            <a:r>
              <a:rPr lang="ko-KR" altLang="en-US" dirty="0"/>
              <a:t>다르면</a:t>
            </a:r>
            <a:r>
              <a:rPr lang="en-US" altLang="ko-KR" dirty="0"/>
              <a:t>?</a:t>
            </a:r>
            <a:endParaRPr lang="en-US" altLang="ko-KR" dirty="0" smtClean="0"/>
          </a:p>
          <a:p>
            <a:pPr lvl="1">
              <a:spcBef>
                <a:spcPts val="0"/>
              </a:spcBef>
            </a:pPr>
            <a:r>
              <a:rPr lang="ko-KR" altLang="en-US" dirty="0" err="1" smtClean="0"/>
              <a:t>텍스쳐를</a:t>
            </a:r>
            <a:r>
              <a:rPr lang="ko-KR" altLang="en-US" dirty="0" smtClean="0"/>
              <a:t> 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축소하거나 픽셀 형식을 바꾸기 위한 방법을 선택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77324"/>
              </p:ext>
            </p:extLst>
          </p:nvPr>
        </p:nvGraphicFramePr>
        <p:xfrm>
          <a:off x="107504" y="2602088"/>
          <a:ext cx="8928992" cy="4154520"/>
        </p:xfrm>
        <a:graphic>
          <a:graphicData uri="http://schemas.openxmlformats.org/drawingml/2006/table">
            <a:tbl>
              <a:tblPr/>
              <a:tblGrid>
                <a:gridCol w="302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D3DX11_FILTER_NONE 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/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 또는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필터링을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하지 않음, 범위를 벗어나는 픽셀은 투명 검정색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D3DX11_FILTER_POINT 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가장 가까운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텍셀을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샘플링하여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계산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D3DX11_FILTER_LINEAR 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가장 가까운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4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개의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텍셀을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샘플링하여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계산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D3DX11_FILTER_TRIANGLE 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이중 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(Bilinear Interpolation),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가장 느림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D3DX11_FILTER_BOX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2x2(x2)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사각형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텍셀을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평균하여 계산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크기가 절반일 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적용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D3DX11_FILTER_MIRROR_U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u-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축으로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벗어나는 픽셀은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대칭시킴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D3DX11_FILTER_MIRROR_V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v-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축으로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벗어나는 픽셀은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대칭시킴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D3DX11_FILTER_MIRROR_W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w-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축으로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벗어나는 픽셀은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대칭시킴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D3DX11_FILTER_MIRROR 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D3DX11_FILTER_MIRROR_U | _MIRROR_V | _MIRROR_W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D3DX11_FILTER_DITHER 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픽셀 형식을 바꿀 때 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4x4 </a:t>
                      </a:r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디더링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(Dither) 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알고리즘</a:t>
                      </a:r>
                      <a:r>
                        <a:rPr lang="ko-KR" altLang="en-US" sz="1400" baseline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적용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D3DX11_FILTER_DITHER_DIFFUSION 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픽셀 형식을 바꿀 때 </a:t>
                      </a:r>
                      <a:r>
                        <a:rPr lang="ko-KR" altLang="en-US" sz="1400" baseline="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디퓨즈</a:t>
                      </a:r>
                      <a:r>
                        <a:rPr lang="en-US" altLang="ko-KR" sz="1400" baseline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(Diffuse) </a:t>
                      </a:r>
                      <a:r>
                        <a:rPr lang="ko-KR" altLang="en-US" sz="1400" baseline="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디더링을</a:t>
                      </a:r>
                      <a:r>
                        <a:rPr lang="ko-KR" altLang="en-US" sz="1400" baseline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적용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D3DX11_FILTER_SRGB_IN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입력 데이터가 표준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RGB(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sRGB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컬러 공간임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D3DX11_FILTER_SRGB_OUT 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출력 데이터가 표준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RGB(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sRGB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컬러 공간임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D3DX11_FILTER_SRGB 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D3DX11_FILTER_SRGB_IN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|  </a:t>
                      </a:r>
                      <a:r>
                        <a:rPr lang="en-US" altLang="ko-KR" sz="1400" dirty="0" smtClean="0"/>
                        <a:t>D3DX11_FILTER_SRGB_OUT</a:t>
                      </a:r>
                      <a:endParaRPr lang="en-US" altLang="ko-KR" sz="1400" b="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11968" y="2235344"/>
            <a:ext cx="202343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CC"/>
                </a:solidFill>
              </a:rPr>
              <a:t>D3DX11_FILTER_FLAG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194905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 smtClean="0"/>
              <a:t>텍스쳐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 정보</a:t>
            </a:r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94625" y="1183873"/>
            <a:ext cx="5400600" cy="138499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</a:t>
            </a:r>
            <a:r>
              <a:rPr lang="en-US" altLang="ko-KR" sz="1400" b="1" dirty="0">
                <a:solidFill>
                  <a:srgbClr val="C00000"/>
                </a:solidFill>
              </a:rPr>
              <a:t>D3DX11GetImageInfoFromFile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LPCTSTR </a:t>
            </a:r>
            <a:r>
              <a:rPr lang="en-US" altLang="ko-KR" sz="1400" dirty="0" err="1"/>
              <a:t>pSrcFile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ID3DX11ThreadPump *</a:t>
            </a:r>
            <a:r>
              <a:rPr lang="en-US" altLang="ko-KR" sz="1400" dirty="0" err="1"/>
              <a:t>pPump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__out </a:t>
            </a:r>
            <a:r>
              <a:rPr lang="en-US" altLang="ko-KR" sz="1400" b="1" dirty="0">
                <a:solidFill>
                  <a:srgbClr val="0000CC"/>
                </a:solidFill>
              </a:rPr>
              <a:t>D3DX11_IMAGE_INFO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pSrcInfo</a:t>
            </a:r>
            <a:r>
              <a:rPr lang="en-US" altLang="ko-KR" sz="1400" dirty="0" smtClean="0"/>
              <a:t>,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__out HRESULT *</a:t>
            </a:r>
            <a:r>
              <a:rPr lang="en-US" altLang="ko-KR" sz="1400" dirty="0" err="1"/>
              <a:t>pHResult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532217"/>
              </p:ext>
            </p:extLst>
          </p:nvPr>
        </p:nvGraphicFramePr>
        <p:xfrm>
          <a:off x="179512" y="2708920"/>
          <a:ext cx="8784975" cy="2325720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Width, Height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크기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Depth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깊이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ArraySize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배열 원소의 개수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MipLevels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최대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레벨의 수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MiscFlags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리소스에 대한 추가 선택 사항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Format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형식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DXGI_FORMAT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ResourceDimension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리소스의 형식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ImageFileFormat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이미지 형식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22607" y="960236"/>
            <a:ext cx="4732806" cy="24622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D3DX11_IMAGE_INFO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UINT Width;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Height;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Depth;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ArraySize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MipLevels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MiscFlags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 </a:t>
            </a:r>
            <a:r>
              <a:rPr lang="en-US" altLang="ko-KR" sz="1400" dirty="0"/>
              <a:t>Format;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D3D11_RESOURCE_DIMENSION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ResourceDimension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D3DX11_IMAGE_FILE_FORMAT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ImageFileFormat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D3DX11_IMAGE_INFO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56897" y="5148480"/>
            <a:ext cx="4143095" cy="16004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D3D11_RESOURCE_DIMENSION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D3D11_RESOURCE_DIMENSION_UNKNOWN, 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D3D11_RESOURCE_DIMENSION_BUFFER,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D3D11_RESOURCE_DIMENSION_TEXTURE1D,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/>
              <a:t>D3D11_RESOURCE_DIMENSION_TEXTURE2D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D3D11_RESOURCE_DIMENSION_TEXTURE3D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D3D11_RESOURCE_DIMENSION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60032" y="4717593"/>
            <a:ext cx="3952056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D3DX11_IMAGE_FILE_FORMAT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D3DX11_IFF_BMP,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D3DX11_IFF_JPG,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D3DX11_IFF_PNG,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D3DX11_IFF_DDS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D3DX11_IFF_TIFF,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D3DX11_IFF_GIF,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D3DX11_IFF_WMP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D3DX11_IMAGE_FILE_FORMAT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0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리소스 </a:t>
            </a:r>
            <a:r>
              <a:rPr lang="ko-KR" altLang="en-US" b="1" dirty="0" err="1" smtClean="0"/>
              <a:t>뷰</a:t>
            </a:r>
            <a:r>
              <a:rPr lang="en-US" altLang="ko-KR" b="1" dirty="0" smtClean="0"/>
              <a:t>(Resource View) </a:t>
            </a:r>
            <a:r>
              <a:rPr lang="ko-KR" altLang="en-US" b="1" dirty="0" smtClean="0"/>
              <a:t>생성</a:t>
            </a:r>
            <a:endParaRPr lang="en-US" altLang="ko-KR" b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94624" y="1183873"/>
            <a:ext cx="8941871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ID3D11Device::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CreateShaderResourceView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ID3D11Resource *</a:t>
            </a:r>
            <a:r>
              <a:rPr lang="en-US" altLang="ko-KR" sz="1400" dirty="0" err="1"/>
              <a:t>pResource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D3D11_SHADER_RESOURCE_VIEW_DESC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ID3D11ShaderResourceView **</a:t>
            </a:r>
            <a:r>
              <a:rPr lang="en-US" altLang="ko-KR" sz="1400" dirty="0" err="1"/>
              <a:t>ppSRView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665" y="5676119"/>
            <a:ext cx="4236311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D3D11_TEX2D_SRV </a:t>
            </a:r>
            <a:r>
              <a:rPr lang="en-US" altLang="ko-KR" sz="1400" dirty="0" smtClean="0"/>
              <a:t>{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MostDetailedMip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MipLevels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D3D11_TEX2D_SRV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19665" y="2467138"/>
            <a:ext cx="4140000" cy="30876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Ins="0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D3D11_SRV_DIMENSION {</a:t>
            </a:r>
          </a:p>
          <a:p>
            <a:r>
              <a:rPr lang="en-US" altLang="ko-KR" sz="1400" dirty="0"/>
              <a:t>  D3D11_SRV_DIMENSION_UNKNOWN,</a:t>
            </a:r>
          </a:p>
          <a:p>
            <a:r>
              <a:rPr lang="en-US" altLang="ko-KR" sz="1400" dirty="0"/>
              <a:t>  D3D11_SRV_DIMENSION_BUFFER,</a:t>
            </a:r>
          </a:p>
          <a:p>
            <a:r>
              <a:rPr lang="en-US" altLang="ko-KR" sz="1400" dirty="0"/>
              <a:t>  D3D11_SRV_DIMENSION_TEXTURE1D,</a:t>
            </a:r>
          </a:p>
          <a:p>
            <a:r>
              <a:rPr lang="en-US" altLang="ko-KR" sz="1400" dirty="0"/>
              <a:t>  D3D11_SRV_DIMENSION_TEXTURE1DARRAY,</a:t>
            </a:r>
          </a:p>
          <a:p>
            <a:r>
              <a:rPr lang="en-US" altLang="ko-KR" sz="1400" dirty="0"/>
              <a:t>  </a:t>
            </a:r>
            <a:r>
              <a:rPr lang="en-US" altLang="ko-KR" sz="1400" b="1" dirty="0">
                <a:solidFill>
                  <a:srgbClr val="C00000"/>
                </a:solidFill>
              </a:rPr>
              <a:t>D3D11_SRV_DIMENSION_TEXTURE2D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D3D11_SRV_DIMENSION_TEXTURE2DARRAY,</a:t>
            </a:r>
          </a:p>
          <a:p>
            <a:r>
              <a:rPr lang="en-US" altLang="ko-KR" sz="1400" dirty="0"/>
              <a:t>  D3D11_SRV_DIMENSION_TEXTURE2DMS,</a:t>
            </a:r>
          </a:p>
          <a:p>
            <a:r>
              <a:rPr lang="en-US" altLang="ko-KR" sz="1400" dirty="0"/>
              <a:t>  D3D11_SRV_DIMENSION_TEXTURE2DMSARRAY,</a:t>
            </a:r>
          </a:p>
          <a:p>
            <a:r>
              <a:rPr lang="en-US" altLang="ko-KR" sz="1400" dirty="0"/>
              <a:t>  D3D11_SRV_DIMENSION_TEXTURE3D,</a:t>
            </a:r>
          </a:p>
          <a:p>
            <a:r>
              <a:rPr lang="en-US" altLang="ko-KR" sz="1400" dirty="0"/>
              <a:t>  D3D11_SRV_DIMENSION_TEXTURECUBE,</a:t>
            </a:r>
          </a:p>
          <a:p>
            <a:r>
              <a:rPr lang="en-US" altLang="ko-KR" sz="1400" dirty="0"/>
              <a:t>  D3D11_SRV_DIMENSION_TEXTURECUBEARRAY,</a:t>
            </a:r>
          </a:p>
          <a:p>
            <a:r>
              <a:rPr lang="en-US" altLang="ko-KR" sz="1400" dirty="0"/>
              <a:t>  D3D11_SRV_DIMENSION_BUFFEREX            </a:t>
            </a:r>
          </a:p>
          <a:p>
            <a:r>
              <a:rPr lang="en-US" altLang="ko-KR" sz="1400" dirty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D3D11_SRV_DIMENSION</a:t>
            </a:r>
            <a:r>
              <a:rPr lang="en-US" altLang="ko-KR" sz="1400" dirty="0"/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7863" y="5812877"/>
            <a:ext cx="5688631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D3D11_BUFFER_SRV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 smtClean="0"/>
              <a:t>FirstElement</a:t>
            </a:r>
            <a:r>
              <a:rPr lang="en-US" altLang="ko-KR" sz="1400" dirty="0" smtClean="0"/>
              <a:t>;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뷰에서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사용할 첫 번째 원소의 오프셋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바이트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NumElements</a:t>
            </a:r>
            <a:r>
              <a:rPr lang="en-US" altLang="ko-KR" sz="1400" dirty="0" smtClean="0"/>
              <a:t>;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뷰에서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사용할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원소의 개수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D3D11_BUFFER_SRV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302113" y="1940325"/>
            <a:ext cx="4688133" cy="37548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rIns="0" rtlCol="0">
            <a:no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D3D11_SHADER_RESOURCE_VIEW_DESC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/>
              <a:t>DXGI_FORMAT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Format;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D3D11_SRV_DIMENSION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ViewDimension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union </a:t>
            </a:r>
            <a:r>
              <a:rPr lang="en-US" altLang="ko-KR" sz="1400" dirty="0"/>
              <a:t>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D3D11_BUFFER_SRV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Buffer;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D3D11_TEX1D_SRV </a:t>
            </a:r>
            <a:r>
              <a:rPr lang="en-US" altLang="ko-KR" sz="1400" dirty="0"/>
              <a:t>Texture1D;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D3D11_TEX1D_ARRAY_SRV </a:t>
            </a:r>
            <a:r>
              <a:rPr lang="en-US" altLang="ko-KR" sz="1400" dirty="0"/>
              <a:t>Texture1DArray;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D3D11_TEX2D_SRV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Texture2D;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D3D11_TEX2D_ARRAY_SRV </a:t>
            </a:r>
            <a:r>
              <a:rPr lang="en-US" altLang="ko-KR" sz="1400" dirty="0"/>
              <a:t>Texture2DArray;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D3D11_TEX2DMS_SRV </a:t>
            </a:r>
            <a:r>
              <a:rPr lang="en-US" altLang="ko-KR" sz="1400" dirty="0"/>
              <a:t>Texture2DMS;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D3D11_TEX2DMS_ARRAY_SRV </a:t>
            </a:r>
            <a:r>
              <a:rPr lang="en-US" altLang="ko-KR" sz="1400" dirty="0"/>
              <a:t>Texture2DMSArray;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D3D11_TEX3D_SRV </a:t>
            </a:r>
            <a:r>
              <a:rPr lang="en-US" altLang="ko-KR" sz="1400" dirty="0"/>
              <a:t>Texture3D;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D3D11_TEXCUBE_SRV </a:t>
            </a:r>
            <a:r>
              <a:rPr lang="en-US" altLang="ko-KR" sz="1400" dirty="0" err="1"/>
              <a:t>TextureCube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D3D11_TEXCUBE_ARRAY_SRV </a:t>
            </a:r>
            <a:r>
              <a:rPr lang="en-US" altLang="ko-KR" sz="1400" dirty="0" err="1"/>
              <a:t>TextureCubeArray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D3D11_BUFFEREX_SRV </a:t>
            </a:r>
            <a:r>
              <a:rPr lang="en-US" altLang="ko-KR" sz="1400" dirty="0" err="1"/>
              <a:t>BufferEx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};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C00000"/>
                </a:solidFill>
              </a:rPr>
              <a:t>D3D11_SHADER_RESOURCE_VIEW_DESC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999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dirty="0" err="1" smtClean="0"/>
              <a:t>텍스쳐</a:t>
            </a:r>
            <a:r>
              <a:rPr lang="en-US" altLang="ko-KR" dirty="0" smtClean="0"/>
              <a:t>(Texture)</a:t>
            </a:r>
          </a:p>
          <a:p>
            <a:pPr lvl="1"/>
            <a:r>
              <a:rPr lang="ko-KR" altLang="en-US" dirty="0" err="1" smtClean="0"/>
              <a:t>실세계의</a:t>
            </a:r>
            <a:r>
              <a:rPr lang="ko-KR" altLang="en-US" dirty="0" smtClean="0"/>
              <a:t> 객체들의 표면은 완전하지 않음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균일하지 않음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동일하지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세밀한</a:t>
            </a:r>
            <a:r>
              <a:rPr lang="en-US" altLang="ko-KR" dirty="0" smtClean="0"/>
              <a:t>(</a:t>
            </a:r>
            <a:r>
              <a:rPr lang="ko-KR" altLang="en-US" dirty="0"/>
              <a:t>질감을 갖는</a:t>
            </a:r>
            <a:r>
              <a:rPr lang="en-US" altLang="ko-KR" dirty="0"/>
              <a:t>)</a:t>
            </a:r>
            <a:r>
              <a:rPr lang="ko-KR" altLang="en-US" dirty="0" smtClean="0"/>
              <a:t> 표면들을 </a:t>
            </a:r>
            <a:r>
              <a:rPr lang="ko-KR" altLang="en-US" dirty="0" err="1" smtClean="0"/>
              <a:t>모델링하는</a:t>
            </a:r>
            <a:r>
              <a:rPr lang="ko-KR" altLang="en-US" dirty="0" smtClean="0"/>
              <a:t> 것은 불가능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왜</a:t>
            </a:r>
            <a:r>
              <a:rPr lang="en-US" altLang="ko-KR" dirty="0" smtClean="0"/>
              <a:t>?)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/>
              <a:t>텍스쳐링</a:t>
            </a:r>
            <a:r>
              <a:rPr lang="en-US" altLang="ko-KR" dirty="0"/>
              <a:t>(</a:t>
            </a:r>
            <a:r>
              <a:rPr lang="en-US" altLang="ko-KR" dirty="0" smtClean="0"/>
              <a:t>Texturing, Texture Mapping)</a:t>
            </a:r>
            <a:endParaRPr lang="en-US" altLang="ko-KR" dirty="0"/>
          </a:p>
          <a:p>
            <a:pPr lvl="1"/>
            <a:r>
              <a:rPr lang="ko-KR" altLang="en-US" dirty="0" smtClean="0"/>
              <a:t>표면을 </a:t>
            </a:r>
            <a:r>
              <a:rPr lang="ko-KR" altLang="en-US" dirty="0" err="1" smtClean="0"/>
              <a:t>모델링하지</a:t>
            </a:r>
            <a:r>
              <a:rPr lang="ko-KR" altLang="en-US" dirty="0" smtClean="0"/>
              <a:t> 않고 표면에 이미지</a:t>
            </a:r>
            <a:r>
              <a:rPr lang="en-US" altLang="ko-KR" dirty="0" smtClean="0"/>
              <a:t>(Texture)</a:t>
            </a:r>
            <a:r>
              <a:rPr lang="ko-KR" altLang="en-US" dirty="0" smtClean="0"/>
              <a:t>를 그리는 방법</a:t>
            </a:r>
            <a:endParaRPr lang="en-US" altLang="ko-KR" dirty="0" smtClean="0"/>
          </a:p>
          <a:p>
            <a:r>
              <a:rPr lang="ko-KR" altLang="en-US" dirty="0" err="1" smtClean="0"/>
              <a:t>텍스쳐</a:t>
            </a:r>
            <a:r>
              <a:rPr lang="ko-KR" altLang="en-US" dirty="0" smtClean="0"/>
              <a:t> 리소스</a:t>
            </a:r>
            <a:endParaRPr lang="en-US" altLang="ko-KR" dirty="0" smtClean="0"/>
          </a:p>
          <a:p>
            <a:pPr lvl="1" fontAlgn="base" latinLnBrk="1"/>
            <a:r>
              <a:rPr lang="ko-KR" altLang="en-US" dirty="0" err="1"/>
              <a:t>텍셀</a:t>
            </a:r>
            <a:r>
              <a:rPr lang="en-US" altLang="ko-KR" dirty="0"/>
              <a:t>(Texel) =</a:t>
            </a:r>
            <a:r>
              <a:rPr lang="ko-KR" altLang="en-US" dirty="0"/>
              <a:t> </a:t>
            </a:r>
            <a:r>
              <a:rPr lang="ko-KR" altLang="en-US" dirty="0" err="1"/>
              <a:t>텍스쳐의</a:t>
            </a:r>
            <a:r>
              <a:rPr lang="ko-KR" altLang="en-US" dirty="0"/>
              <a:t> 픽셀</a:t>
            </a:r>
            <a:r>
              <a:rPr lang="en-US" altLang="ko-KR" dirty="0"/>
              <a:t>(</a:t>
            </a:r>
            <a:r>
              <a:rPr lang="en-US" altLang="ko-KR" dirty="0" err="1"/>
              <a:t>Texture+Pixel</a:t>
            </a:r>
            <a:r>
              <a:rPr lang="en-US" altLang="ko-KR" dirty="0"/>
              <a:t>)</a:t>
            </a:r>
          </a:p>
          <a:p>
            <a:pPr lvl="1" fontAlgn="base" latinLnBrk="1"/>
            <a:r>
              <a:rPr lang="ko-KR" altLang="en-US" dirty="0" err="1" smtClean="0"/>
              <a:t>텍스쳐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텍셀</a:t>
            </a:r>
            <a:r>
              <a:rPr lang="en-US" altLang="ko-KR" dirty="0"/>
              <a:t>(Texel)</a:t>
            </a:r>
            <a:r>
              <a:rPr lang="ko-KR" altLang="en-US" dirty="0"/>
              <a:t>을 저장하기 위한 구조화된 데이터의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 fontAlgn="base" latinLnBrk="1"/>
            <a:r>
              <a:rPr lang="ko-KR" altLang="en-US" dirty="0" err="1" smtClean="0"/>
              <a:t>쉐이더가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텍스쳐를</a:t>
            </a:r>
            <a:r>
              <a:rPr lang="ko-KR" altLang="en-US" dirty="0" smtClean="0"/>
              <a:t> </a:t>
            </a:r>
            <a:r>
              <a:rPr lang="ko-KR" altLang="en-US" dirty="0"/>
              <a:t>읽을 </a:t>
            </a:r>
            <a:r>
              <a:rPr lang="ko-KR" altLang="en-US" dirty="0" smtClean="0"/>
              <a:t>때 </a:t>
            </a:r>
            <a:r>
              <a:rPr lang="ko-KR" altLang="en-US" dirty="0" err="1" smtClean="0"/>
              <a:t>샘플러</a:t>
            </a:r>
            <a:r>
              <a:rPr lang="en-US" altLang="ko-KR" dirty="0" smtClean="0"/>
              <a:t>(Sampler)</a:t>
            </a:r>
            <a:r>
              <a:rPr lang="ko-KR" altLang="en-US" dirty="0" smtClean="0"/>
              <a:t>를 사용할 수 있음</a:t>
            </a:r>
            <a:endParaRPr lang="en-US" altLang="ko-KR" dirty="0" smtClean="0"/>
          </a:p>
          <a:p>
            <a:pPr lvl="1" fontAlgn="base" latinLnBrk="1"/>
            <a:r>
              <a:rPr lang="ko-KR" altLang="en-US" dirty="0" err="1" smtClean="0"/>
              <a:t>텍스쳐는</a:t>
            </a:r>
            <a:r>
              <a:rPr lang="ko-KR" altLang="en-US" dirty="0" smtClean="0"/>
              <a:t> 크기가 지정된 구조화된 리소스</a:t>
            </a:r>
            <a:endParaRPr lang="ko-KR" altLang="en-US" dirty="0"/>
          </a:p>
          <a:p>
            <a:r>
              <a:rPr lang="ko-KR" altLang="en-US" dirty="0" err="1" smtClean="0"/>
              <a:t>텍스쳐의</a:t>
            </a:r>
            <a:r>
              <a:rPr lang="ko-KR" altLang="en-US" dirty="0" smtClean="0"/>
              <a:t> 형식</a:t>
            </a:r>
            <a:r>
              <a:rPr lang="en-US" altLang="ko-KR" dirty="0" smtClean="0"/>
              <a:t>(Type)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(1D), 2</a:t>
            </a:r>
            <a:r>
              <a:rPr lang="ko-KR" altLang="en-US" dirty="0"/>
              <a:t>차원</a:t>
            </a:r>
            <a:r>
              <a:rPr lang="en-US" altLang="ko-KR" dirty="0"/>
              <a:t>(2D), 3</a:t>
            </a:r>
            <a:r>
              <a:rPr lang="ko-KR" altLang="en-US" dirty="0"/>
              <a:t>차원</a:t>
            </a:r>
            <a:r>
              <a:rPr lang="en-US" altLang="ko-KR" dirty="0"/>
              <a:t>(3D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ID3D11Texture1D, ID3D11Texture2D, ID3D11Texture3D</a:t>
            </a:r>
          </a:p>
          <a:p>
            <a:pPr lvl="1"/>
            <a:r>
              <a:rPr lang="ko-KR" altLang="en-US" dirty="0" err="1" smtClean="0"/>
              <a:t>텍스쳐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큐브</a:t>
            </a:r>
            <a:r>
              <a:rPr lang="en-US" altLang="ko-KR" dirty="0" smtClean="0"/>
              <a:t>(Texture </a:t>
            </a:r>
            <a:r>
              <a:rPr lang="en-US" altLang="ko-KR" dirty="0"/>
              <a:t>Cube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배열</a:t>
            </a:r>
            <a:endParaRPr lang="ko-KR" altLang="en-US" dirty="0"/>
          </a:p>
          <a:p>
            <a:pPr lvl="1"/>
            <a:r>
              <a:rPr lang="ko-KR" altLang="en-US" dirty="0" smtClean="0"/>
              <a:t>각 차원의 </a:t>
            </a:r>
            <a:r>
              <a:rPr lang="ko-KR" altLang="en-US" dirty="0" err="1" smtClean="0"/>
              <a:t>텍스쳐는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밉맵</a:t>
            </a:r>
            <a:r>
              <a:rPr lang="en-US" altLang="ko-KR" dirty="0"/>
              <a:t>(</a:t>
            </a:r>
            <a:r>
              <a:rPr lang="en-US" altLang="ko-KR" dirty="0" err="1" smtClean="0"/>
              <a:t>Mipmap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가질 수 있음</a:t>
            </a:r>
            <a:r>
              <a:rPr lang="en-US" altLang="ko-KR" dirty="0" smtClean="0"/>
              <a:t>(Level-Of-Detail)</a:t>
            </a:r>
            <a:endParaRPr lang="en-US" altLang="ko-KR" dirty="0"/>
          </a:p>
          <a:p>
            <a:pPr lvl="1"/>
            <a:r>
              <a:rPr lang="en-US" altLang="ko-KR" dirty="0"/>
              <a:t>Direct3D 11</a:t>
            </a:r>
            <a:r>
              <a:rPr lang="ko-KR" altLang="en-US" dirty="0"/>
              <a:t>은 </a:t>
            </a:r>
            <a:r>
              <a:rPr lang="ko-KR" altLang="en-US" dirty="0" err="1"/>
              <a:t>텍스쳐</a:t>
            </a:r>
            <a:r>
              <a:rPr lang="ko-KR" altLang="en-US" dirty="0"/>
              <a:t> 배열과 </a:t>
            </a:r>
            <a:r>
              <a:rPr lang="ko-KR" altLang="en-US" dirty="0" smtClean="0"/>
              <a:t>다중샘플</a:t>
            </a:r>
            <a:r>
              <a:rPr lang="en-US" altLang="ko-KR" dirty="0" smtClean="0"/>
              <a:t> </a:t>
            </a:r>
            <a:r>
              <a:rPr lang="ko-KR" altLang="en-US" dirty="0" err="1"/>
              <a:t>텍스쳐를</a:t>
            </a:r>
            <a:r>
              <a:rPr lang="ko-KR" altLang="en-US" dirty="0"/>
              <a:t>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817528"/>
            <a:ext cx="7748148" cy="1081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44" y="2924944"/>
            <a:ext cx="1188000" cy="11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016" y="4503826"/>
            <a:ext cx="802912" cy="808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472" y="5630184"/>
            <a:ext cx="1224000" cy="1217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덧셈 기호 3"/>
          <p:cNvSpPr/>
          <p:nvPr/>
        </p:nvSpPr>
        <p:spPr>
          <a:xfrm>
            <a:off x="8010472" y="4069292"/>
            <a:ext cx="432000" cy="432000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등호 5"/>
          <p:cNvSpPr/>
          <p:nvPr/>
        </p:nvSpPr>
        <p:spPr>
          <a:xfrm rot="16200000">
            <a:off x="8027922" y="5295752"/>
            <a:ext cx="397100" cy="353421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/>
              <a:t>텍스쳐</a:t>
            </a:r>
            <a:r>
              <a:rPr lang="ko-KR" altLang="en-US" b="1" dirty="0"/>
              <a:t> 리소스 </a:t>
            </a:r>
            <a:r>
              <a:rPr lang="ko-KR" altLang="en-US" b="1" dirty="0" err="1" smtClean="0"/>
              <a:t>뷰</a:t>
            </a:r>
            <a:r>
              <a:rPr lang="en-US" altLang="ko-KR" b="1" dirty="0" smtClean="0"/>
              <a:t> </a:t>
            </a:r>
            <a:r>
              <a:rPr lang="ko-KR" altLang="en-US" b="1" dirty="0"/>
              <a:t>생성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92221"/>
              </p:ext>
            </p:extLst>
          </p:nvPr>
        </p:nvGraphicFramePr>
        <p:xfrm>
          <a:off x="179512" y="2492896"/>
          <a:ext cx="8784975" cy="3849720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Format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뷰의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형식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ViewDimension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뷰의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리소스 형식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Buffer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버퍼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Texture1D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1D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Texture1DArray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1D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Texture2D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2D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Texture2DArray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2D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Texture2DMS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2D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다중샘플링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Texture2DMSArray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2D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다중샘플링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Texture3D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3D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TextureCube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3D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큐브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-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TextureCubeArray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3D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큐브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-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BufferEx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확장 버퍼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94624" y="1183873"/>
            <a:ext cx="8941871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ID3D11Device::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CreateShaderResourceView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ID3D11Resource *</a:t>
            </a:r>
            <a:r>
              <a:rPr lang="en-US" altLang="ko-KR" sz="1400" dirty="0" err="1"/>
              <a:t>pResource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D3D11_SHADER_RESOURCE_VIEW_DESC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ID3D11ShaderResourceView **</a:t>
            </a:r>
            <a:r>
              <a:rPr lang="en-US" altLang="ko-KR" sz="1400" dirty="0" err="1"/>
              <a:t>ppSRView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1736" y="1988840"/>
            <a:ext cx="4608512" cy="3970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rIns="0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D3D11_SHADER_RESOURCE_VIEW_DESC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 </a:t>
            </a:r>
            <a:r>
              <a:rPr lang="en-US" altLang="ko-KR" sz="1400" dirty="0"/>
              <a:t>Format;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D3D11_SRV_DIMENSION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ViewDimension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union </a:t>
            </a:r>
            <a:r>
              <a:rPr lang="en-US" altLang="ko-KR" sz="1400" dirty="0"/>
              <a:t>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D3D11_BUFFER_SRV </a:t>
            </a:r>
            <a:r>
              <a:rPr lang="en-US" altLang="ko-KR" sz="1400" dirty="0"/>
              <a:t>Buffer;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D3D11_TEX1D_SRV </a:t>
            </a:r>
            <a:r>
              <a:rPr lang="en-US" altLang="ko-KR" sz="1400" dirty="0"/>
              <a:t>Texture1D;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D3D11_TEX1D_ARRAY_SRV </a:t>
            </a:r>
            <a:r>
              <a:rPr lang="en-US" altLang="ko-KR" sz="1400" dirty="0"/>
              <a:t>Texture1DArray;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D3D11_TEX2D_SRV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Texture2D;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D3D11_TEX2D_ARRAY_SRV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Texture2DArray;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D3D11_TEX2DMS_SRV </a:t>
            </a:r>
            <a:r>
              <a:rPr lang="en-US" altLang="ko-KR" sz="1400" dirty="0"/>
              <a:t>Texture2DMS;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D3D11_TEX2DMS_ARRAY_SRV </a:t>
            </a:r>
            <a:r>
              <a:rPr lang="en-US" altLang="ko-KR" sz="1400" dirty="0"/>
              <a:t>Texture2DMSArray;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D3D11_TEX3D_SRV </a:t>
            </a:r>
            <a:r>
              <a:rPr lang="en-US" altLang="ko-KR" sz="1400" dirty="0"/>
              <a:t>Texture3D;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D3D11_TEXCUBE_SRV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TextureCube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D3D11_TEXCUBE_ARRAY_SRV </a:t>
            </a:r>
            <a:r>
              <a:rPr lang="en-US" altLang="ko-KR" sz="1400" dirty="0" err="1"/>
              <a:t>TextureCubeArray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D3D11_BUFFEREX_SRV </a:t>
            </a:r>
            <a:r>
              <a:rPr lang="en-US" altLang="ko-KR" sz="1400" dirty="0" err="1"/>
              <a:t>BufferEx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};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C00000"/>
                </a:solidFill>
              </a:rPr>
              <a:t>D3D11_SHADER_RESOURCE_VIEW_DESC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94623" y="6453336"/>
            <a:ext cx="8941871" cy="30777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void </a:t>
            </a:r>
            <a:r>
              <a:rPr lang="en-US" altLang="ko-KR" sz="1400"/>
              <a:t>ID3D11ShaderResourceView</a:t>
            </a:r>
            <a:r>
              <a:rPr lang="en-US" altLang="ko-KR" sz="1400" smtClean="0"/>
              <a:t>::</a:t>
            </a:r>
            <a:r>
              <a:rPr lang="en-US" altLang="ko-KR" sz="1400" b="1" smtClean="0">
                <a:solidFill>
                  <a:srgbClr val="C00000"/>
                </a:solidFill>
              </a:rPr>
              <a:t>GetDesc</a:t>
            </a:r>
            <a:r>
              <a:rPr lang="en-US" altLang="ko-KR" sz="1400" smtClean="0"/>
              <a:t>([</a:t>
            </a:r>
            <a:r>
              <a:rPr lang="en-US" altLang="ko-KR" sz="1400" dirty="0"/>
              <a:t>out] D3D11_SHADER_RESOURCE_VIEW_DESC *</a:t>
            </a:r>
            <a:r>
              <a:rPr lang="en-US" altLang="ko-KR" sz="1400" dirty="0" err="1" smtClean="0"/>
              <a:t>pDesc</a:t>
            </a:r>
            <a:r>
              <a:rPr lang="en-US" altLang="ko-KR" sz="1400" dirty="0" smtClean="0"/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24715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/>
              <a:t>텍스쳐</a:t>
            </a:r>
            <a:r>
              <a:rPr lang="ko-KR" altLang="en-US" b="1" dirty="0"/>
              <a:t> 리소스 </a:t>
            </a:r>
            <a:r>
              <a:rPr lang="ko-KR" altLang="en-US" b="1" dirty="0" err="1"/>
              <a:t>뷰</a:t>
            </a:r>
            <a:r>
              <a:rPr lang="en-US" altLang="ko-KR" b="1" dirty="0"/>
              <a:t> </a:t>
            </a:r>
            <a:r>
              <a:rPr lang="ko-KR" altLang="en-US" b="1" dirty="0"/>
              <a:t>생성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94624" y="1196752"/>
            <a:ext cx="8941871" cy="181588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</a:t>
            </a:r>
            <a:r>
              <a:rPr lang="en-US" altLang="ko-KR" sz="1400" b="1" dirty="0">
                <a:solidFill>
                  <a:srgbClr val="C00000"/>
                </a:solidFill>
              </a:rPr>
              <a:t>D3DX11CreateShaderResourceViewFromFile</a:t>
            </a:r>
            <a:r>
              <a:rPr lang="en-US" altLang="ko-KR" sz="1400" dirty="0" smtClean="0"/>
              <a:t>(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__in ID3D11Device *</a:t>
            </a:r>
            <a:r>
              <a:rPr lang="en-US" altLang="ko-KR" sz="1400" dirty="0" err="1"/>
              <a:t>pDevice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LPCTSTR </a:t>
            </a:r>
            <a:r>
              <a:rPr lang="en-US" altLang="ko-KR" sz="1400" dirty="0" err="1"/>
              <a:t>pSrcFile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</a:t>
            </a:r>
            <a:r>
              <a:rPr lang="en-US" altLang="ko-KR" sz="1400" b="1" dirty="0">
                <a:solidFill>
                  <a:srgbClr val="0000CC"/>
                </a:solidFill>
              </a:rPr>
              <a:t>D3DX11_IMAGE_LOAD_INFO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pLoadInfo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//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NULL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ID3DX11ThreadPump *</a:t>
            </a:r>
            <a:r>
              <a:rPr lang="en-US" altLang="ko-KR" sz="1400" dirty="0" err="1"/>
              <a:t>pPump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out ID3D11ShaderResourceView **</a:t>
            </a:r>
            <a:r>
              <a:rPr lang="en-US" altLang="ko-KR" sz="1400" dirty="0" err="1"/>
              <a:t>ppShaderResourceView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out HRESULT *</a:t>
            </a:r>
            <a:r>
              <a:rPr lang="en-US" altLang="ko-KR" sz="1400" dirty="0" err="1"/>
              <a:t>pHResult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159320"/>
              </p:ext>
            </p:extLst>
          </p:nvPr>
        </p:nvGraphicFramePr>
        <p:xfrm>
          <a:off x="179512" y="3238734"/>
          <a:ext cx="8784975" cy="3544920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Width, Height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생성할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크기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/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Depth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생성할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깊이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볼륨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적용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FirstMipLevel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생성할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가장 높은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/>
                        <a:t>MipLevels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생성할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최대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레벨의 수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Usage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생성할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어떻게 읽고 쓸 것인가를 나타냄 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BindFlags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생성할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사용 용도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파이프라인 단계에 어떻게 연결할 것인 가를 나타냄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CPUAccessFlags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CPU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사용할 수 있는 유형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0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이면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CPU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 접근할 수 없음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MiscFlags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i="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텍스쳐에</a:t>
                      </a: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대한 추가 선택 사항</a:t>
                      </a:r>
                      <a:r>
                        <a:rPr lang="en-US" altLang="ko-KR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사용하지 않으려면 </a:t>
                      </a:r>
                      <a:r>
                        <a:rPr lang="en-US" altLang="ko-KR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r>
                        <a:rPr lang="ko-KR" altLang="en-US" sz="1400" i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을 설정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Format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원하는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형식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DXGI_FORMAT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en-US" altLang="ko-KR" sz="1400" b="1" kern="1200" dirty="0" smtClean="0">
                          <a:solidFill>
                            <a:srgbClr val="0000CC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DXGI_FORMAT_R8G8B8A8_UNORM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Filter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필터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(D3DX11_FILTER_FLAG)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0" dirty="0" err="1" smtClean="0"/>
                        <a:t>MipFilter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필터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dirty="0" smtClean="0"/>
                        <a:t>D3DX11_FILTER_NONE, _FILTER_POINT, _FILTER_LINEAR, _FILTER_TRIANGLE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b="0" dirty="0" err="1" smtClean="0"/>
                        <a:t>pSrcInfo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이미지에 대한 정보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67544" y="2884503"/>
            <a:ext cx="4288353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D3DX11_DEFAULT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파일에서 자동으로 값을 설정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1800" y="954970"/>
            <a:ext cx="3744000" cy="33239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Ins="36000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D3DX11_IMAGE_LOAD_INFO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UINT </a:t>
            </a:r>
            <a:r>
              <a:rPr lang="en-US" altLang="ko-KR" sz="1400" b="1" dirty="0">
                <a:solidFill>
                  <a:srgbClr val="C00000"/>
                </a:solidFill>
              </a:rPr>
              <a:t>Width; 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en-US" altLang="ko-KR" sz="1400" b="1" dirty="0">
                <a:solidFill>
                  <a:srgbClr val="C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  UINT </a:t>
            </a:r>
            <a:r>
              <a:rPr lang="en-US" altLang="ko-KR" sz="1400" b="1" dirty="0">
                <a:solidFill>
                  <a:srgbClr val="C00000"/>
                </a:solidFill>
              </a:rPr>
              <a:t>Height; 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en-US" altLang="ko-KR" sz="1400" b="1" dirty="0">
                <a:solidFill>
                  <a:srgbClr val="C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  UINT </a:t>
            </a:r>
            <a:r>
              <a:rPr lang="en-US" altLang="ko-KR" sz="1400" b="1" dirty="0">
                <a:solidFill>
                  <a:srgbClr val="C00000"/>
                </a:solidFill>
              </a:rPr>
              <a:t>Depth; 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en-US" altLang="ko-KR" sz="1400" b="1" dirty="0">
                <a:solidFill>
                  <a:srgbClr val="C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  UINT </a:t>
            </a:r>
            <a:r>
              <a:rPr lang="en-US" altLang="ko-KR" sz="1400" b="1" dirty="0" err="1">
                <a:solidFill>
                  <a:srgbClr val="C00000"/>
                </a:solidFill>
              </a:rPr>
              <a:t>FirstMipLevel</a:t>
            </a:r>
            <a:r>
              <a:rPr lang="en-US" altLang="ko-KR" sz="1400" b="1" dirty="0">
                <a:solidFill>
                  <a:srgbClr val="C00000"/>
                </a:solidFill>
              </a:rPr>
              <a:t>; 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en-US" altLang="ko-KR" sz="1400" b="1" dirty="0">
                <a:solidFill>
                  <a:srgbClr val="C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  UINT </a:t>
            </a:r>
            <a:r>
              <a:rPr lang="en-US" altLang="ko-KR" sz="1400" b="1" dirty="0" err="1">
                <a:solidFill>
                  <a:srgbClr val="C00000"/>
                </a:solidFill>
              </a:rPr>
              <a:t>MipLevels</a:t>
            </a:r>
            <a:r>
              <a:rPr lang="en-US" altLang="ko-KR" sz="1400" b="1" dirty="0">
                <a:solidFill>
                  <a:srgbClr val="C00000"/>
                </a:solidFill>
              </a:rPr>
              <a:t>; 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D3D11_USAGE </a:t>
            </a:r>
            <a:r>
              <a:rPr lang="en-US" altLang="ko-KR" sz="1400" dirty="0"/>
              <a:t>Usage;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BindFlags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CpuAccessFlags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MiscFlags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DXGI_FORMAT </a:t>
            </a:r>
            <a:r>
              <a:rPr lang="en-US" altLang="ko-KR" sz="1400" b="1" dirty="0">
                <a:solidFill>
                  <a:srgbClr val="FF0000"/>
                </a:solidFill>
              </a:rPr>
              <a:t>Format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Filter;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MipFilter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D3DX11_IMAGE_INFO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pSrcInfo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D3DX11_IMAGE_LOAD_INFO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7092280" y="1426903"/>
            <a:ext cx="1814407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dirty="0"/>
              <a:t>D3DX11_FROM_FILE</a:t>
            </a:r>
          </a:p>
        </p:txBody>
      </p:sp>
    </p:spTree>
    <p:extLst>
      <p:ext uri="{BB962C8B-B14F-4D97-AF65-F5344CB8AC3E}">
        <p14:creationId xmlns:p14="http://schemas.microsoft.com/office/powerpoint/2010/main" val="12266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 smtClean="0"/>
              <a:t>쉐이더</a:t>
            </a:r>
            <a:r>
              <a:rPr lang="ko-KR" altLang="en-US" b="1" dirty="0" smtClean="0"/>
              <a:t> </a:t>
            </a:r>
            <a:r>
              <a:rPr lang="ko-KR" altLang="en-US" b="1" dirty="0"/>
              <a:t>리소스 </a:t>
            </a:r>
            <a:r>
              <a:rPr lang="ko-KR" altLang="en-US" b="1" dirty="0" err="1"/>
              <a:t>뷰</a:t>
            </a:r>
            <a:r>
              <a:rPr lang="en-US" altLang="ko-KR" b="1" dirty="0"/>
              <a:t> </a:t>
            </a:r>
            <a:r>
              <a:rPr lang="ko-KR" altLang="en-US" b="1" dirty="0" smtClean="0"/>
              <a:t>연</a:t>
            </a:r>
            <a:r>
              <a:rPr lang="ko-KR" altLang="en-US" b="1" dirty="0"/>
              <a:t>결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94624" y="1196752"/>
            <a:ext cx="8941871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void ID3D11DeviceContext</a:t>
            </a:r>
            <a:r>
              <a:rPr lang="en-US" altLang="ko-KR" sz="1400" dirty="0" smtClean="0"/>
              <a:t>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PSSetShaderResources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UINT </a:t>
            </a:r>
            <a:r>
              <a:rPr lang="en-US" altLang="ko-KR" sz="1400" b="1" dirty="0" err="1">
                <a:solidFill>
                  <a:srgbClr val="0000CC"/>
                </a:solidFill>
              </a:rPr>
              <a:t>StartSlot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UINT </a:t>
            </a:r>
            <a:r>
              <a:rPr lang="en-US" altLang="ko-KR" sz="1400" dirty="0" err="1"/>
              <a:t>NumViews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ID3D11ShaderResourceView *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ppShaderResourceViews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4625" y="2545740"/>
            <a:ext cx="8941871" cy="5232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void ID3D11DeviceContext</a:t>
            </a:r>
            <a:r>
              <a:rPr lang="en-US" altLang="ko-KR" sz="1400" dirty="0" smtClean="0"/>
              <a:t>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VSSetShaderResources</a:t>
            </a:r>
            <a:r>
              <a:rPr lang="en-US" altLang="ko-KR" sz="1400" dirty="0" smtClean="0"/>
              <a:t>(…);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void ID3D11DeviceContext::</a:t>
            </a:r>
            <a:r>
              <a:rPr lang="en-US" altLang="ko-KR" sz="1400" b="1" dirty="0" err="1">
                <a:solidFill>
                  <a:srgbClr val="C00000"/>
                </a:solidFill>
              </a:rPr>
              <a:t>GSSetShaderResources</a:t>
            </a:r>
            <a:r>
              <a:rPr lang="en-US" altLang="ko-KR" sz="1400" dirty="0" smtClean="0"/>
              <a:t>(…);</a:t>
            </a:r>
            <a:endParaRPr lang="en-US" altLang="ko-KR" sz="1400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07504" y="4064858"/>
            <a:ext cx="8941871" cy="73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D3DX11CreateShaderResourceViewFromFile</a:t>
            </a:r>
            <a:r>
              <a:rPr lang="en-US" altLang="ko-KR" sz="1400" dirty="0"/>
              <a:t>(pd3dDevice, _T</a:t>
            </a:r>
            <a:r>
              <a:rPr lang="en-US" altLang="ko-KR" sz="1400" dirty="0" smtClean="0"/>
              <a:t>("Menu.jpg"), </a:t>
            </a:r>
            <a:r>
              <a:rPr lang="en-US" altLang="ko-KR" sz="1400" b="1" dirty="0">
                <a:solidFill>
                  <a:srgbClr val="0000FF"/>
                </a:solidFill>
              </a:rPr>
              <a:t>NULL</a:t>
            </a:r>
            <a:r>
              <a:rPr lang="en-US" altLang="ko-KR" sz="1400" dirty="0"/>
              <a:t>, NULL, &amp;m_pd3dsrvTexture, NULL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pd3dDeviceContext-</a:t>
            </a:r>
            <a:r>
              <a:rPr lang="en-US" altLang="ko-KR" sz="1400" dirty="0"/>
              <a:t>&gt;</a:t>
            </a:r>
            <a:r>
              <a:rPr lang="en-US" altLang="ko-KR" sz="1400" b="1" dirty="0" err="1"/>
              <a:t>PSSetShaderResources</a:t>
            </a:r>
            <a:r>
              <a:rPr lang="en-US" altLang="ko-KR" sz="1400" dirty="0"/>
              <a:t>(PS_SLOT_TEXTURE, 1, &amp;m_pd3dsrvTexture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107504" y="3274318"/>
            <a:ext cx="4336844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#define PS_SLOT_TEXTURE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0</a:t>
            </a:r>
          </a:p>
          <a:p>
            <a:endParaRPr lang="en-US" altLang="ko-KR" sz="1050" b="1" dirty="0" smtClean="0">
              <a:solidFill>
                <a:srgbClr val="FF0000"/>
              </a:solidFill>
            </a:endParaRPr>
          </a:p>
          <a:p>
            <a:r>
              <a:rPr lang="en-US" altLang="ko-KR" sz="1400" dirty="0" smtClean="0"/>
              <a:t>ID3D11ShaderResourceView *m_pd3dsrvTexture; 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110989" y="4925486"/>
            <a:ext cx="8925506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Texture2D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gtxtTexture</a:t>
            </a:r>
            <a:r>
              <a:rPr lang="en-US" altLang="ko-KR" sz="1400" dirty="0"/>
              <a:t> : register(</a:t>
            </a:r>
            <a:r>
              <a:rPr lang="en-US" altLang="ko-KR" sz="1400" b="1" dirty="0">
                <a:solidFill>
                  <a:srgbClr val="0000FF"/>
                </a:solidFill>
              </a:rPr>
              <a:t>t</a:t>
            </a:r>
            <a:r>
              <a:rPr lang="en-US" altLang="ko-KR" sz="1400" b="1" dirty="0">
                <a:solidFill>
                  <a:srgbClr val="FF0000"/>
                </a:solidFill>
              </a:rPr>
              <a:t>0</a:t>
            </a:r>
            <a:r>
              <a:rPr lang="en-US" altLang="ko-KR" sz="1400" dirty="0"/>
              <a:t>);</a:t>
            </a:r>
          </a:p>
          <a:p>
            <a:r>
              <a:rPr lang="en-US" altLang="ko-KR" sz="1400" b="1" dirty="0" err="1">
                <a:solidFill>
                  <a:srgbClr val="C00000"/>
                </a:solidFill>
              </a:rPr>
              <a:t>SamplerState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gSamplerState</a:t>
            </a:r>
            <a:r>
              <a:rPr lang="en-US" altLang="ko-KR" sz="1400" dirty="0"/>
              <a:t> : register(</a:t>
            </a:r>
            <a:r>
              <a:rPr lang="en-US" altLang="ko-KR" sz="1400" b="1" dirty="0">
                <a:solidFill>
                  <a:srgbClr val="0000FF"/>
                </a:solidFill>
              </a:rPr>
              <a:t>s</a:t>
            </a:r>
            <a:r>
              <a:rPr lang="en-US" altLang="ko-KR" sz="1400" b="1" dirty="0">
                <a:solidFill>
                  <a:srgbClr val="FF0000"/>
                </a:solidFill>
              </a:rPr>
              <a:t>0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float4 </a:t>
            </a:r>
            <a:r>
              <a:rPr lang="en-US" altLang="ko-KR" sz="1400" dirty="0" err="1"/>
              <a:t>PSTexturedColor</a:t>
            </a:r>
            <a:r>
              <a:rPr lang="en-US" altLang="ko-KR" sz="1400" dirty="0"/>
              <a:t>(VS_TEXTURED_OUTPUT input) : </a:t>
            </a:r>
            <a:r>
              <a:rPr lang="en-US" altLang="ko-KR" sz="1400" dirty="0" err="1"/>
              <a:t>SV_Target</a:t>
            </a:r>
            <a:endParaRPr lang="en-US" altLang="ko-KR" sz="1400" dirty="0"/>
          </a:p>
          <a:p>
            <a:r>
              <a:rPr lang="en-US" altLang="ko-KR" sz="1400" dirty="0"/>
              <a:t>{ </a:t>
            </a:r>
          </a:p>
          <a:p>
            <a:r>
              <a:rPr lang="en-US" altLang="ko-KR" sz="1400" dirty="0"/>
              <a:t>    float4 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gtxtTexture</a:t>
            </a:r>
            <a:r>
              <a:rPr lang="en-US" altLang="ko-KR" sz="1400" dirty="0" err="1"/>
              <a:t>.</a:t>
            </a:r>
            <a:r>
              <a:rPr lang="en-US" altLang="ko-KR" sz="1400" b="1" dirty="0" err="1">
                <a:solidFill>
                  <a:srgbClr val="C00000"/>
                </a:solidFill>
              </a:rPr>
              <a:t>Sample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gSamplerState</a:t>
            </a:r>
            <a:r>
              <a:rPr lang="en-US" altLang="ko-KR" sz="1400" dirty="0"/>
              <a:t>, input.texcoord0);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return(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310651"/>
              </p:ext>
            </p:extLst>
          </p:nvPr>
        </p:nvGraphicFramePr>
        <p:xfrm>
          <a:off x="4767114" y="2166227"/>
          <a:ext cx="4326921" cy="801720"/>
        </p:xfrm>
        <a:graphic>
          <a:graphicData uri="http://schemas.openxmlformats.org/drawingml/2006/table">
            <a:tbl>
              <a:tblPr/>
              <a:tblGrid>
                <a:gridCol w="2094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>
                          <a:solidFill>
                            <a:srgbClr val="0000FF"/>
                          </a:solidFill>
                        </a:rPr>
                        <a:t>StartSlot</a:t>
                      </a:r>
                      <a:endParaRPr lang="en-US" altLang="ko-KR" sz="14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연결할 시작 슬롯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NumViews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리소스의 개수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최대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128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개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ppShaderResourceViews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리소스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뷰의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892769" y="5027992"/>
            <a:ext cx="3006081" cy="95410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VS_TEXTURED_OUTPUT {</a:t>
            </a:r>
            <a:endParaRPr lang="en-US" altLang="ko-KR" sz="1400" dirty="0"/>
          </a:p>
          <a:p>
            <a:r>
              <a:rPr lang="en-US" altLang="ko-KR" sz="1400" dirty="0" smtClean="0"/>
              <a:t>   float4 position</a:t>
            </a:r>
            <a:r>
              <a:rPr lang="en-US" altLang="ko-KR" sz="1400" dirty="0"/>
              <a:t>: SV_POSITION;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 smtClean="0"/>
              <a:t>float2 texcoord0</a:t>
            </a:r>
            <a:r>
              <a:rPr lang="en-US" altLang="ko-KR" sz="1400" dirty="0"/>
              <a:t>: TEXCOORD0;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846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깊이</a:t>
            </a:r>
            <a:r>
              <a:rPr lang="en-US" altLang="ko-KR" b="1" dirty="0"/>
              <a:t>/</a:t>
            </a:r>
            <a:r>
              <a:rPr lang="ko-KR" altLang="en-US" b="1" dirty="0"/>
              <a:t>스텐실 버퍼</a:t>
            </a:r>
            <a:r>
              <a:rPr lang="en-US" altLang="ko-KR" b="1" dirty="0"/>
              <a:t>(Depth/Stencil Buffer) </a:t>
            </a:r>
            <a:r>
              <a:rPr lang="ko-KR" altLang="en-US" b="1" dirty="0"/>
              <a:t>생성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18702" y="5715253"/>
            <a:ext cx="3438128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D3D11_DSV_FLAG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D3D11_DSV_READ_ONLY_DEPTH,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D3D11_DSV_READ_ONLY_STENCIL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D3D11_DSV_FLAG</a:t>
            </a:r>
            <a:r>
              <a:rPr lang="en-US" altLang="ko-KR" sz="1400" dirty="0"/>
              <a:t>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20383" y="1268760"/>
            <a:ext cx="8885058" cy="11695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HRESULT ID3D11Device::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CreateDepthStencilView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ID3D11Resource *</a:t>
            </a:r>
            <a:r>
              <a:rPr lang="en-US" altLang="ko-KR" sz="1400" dirty="0" err="1"/>
              <a:t>pResource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D3D11_DEPTH_STENCIL_VIEW_DESC *</a:t>
            </a:r>
            <a:r>
              <a:rPr lang="en-US" altLang="ko-KR" sz="1400" b="1" dirty="0" err="1">
                <a:solidFill>
                  <a:srgbClr val="0000CC"/>
                </a:solidFill>
              </a:rPr>
              <a:t>pDesc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ID3D11DepthStencilView **</a:t>
            </a:r>
            <a:r>
              <a:rPr lang="en-US" altLang="ko-KR" sz="1400" dirty="0" err="1"/>
              <a:t>ppDepthStencilView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); 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418702" y="2719340"/>
            <a:ext cx="4573860" cy="28931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D3D11_DEPTH_STENCIL_VIEW_DESC </a:t>
            </a:r>
            <a:r>
              <a:rPr lang="en-US" altLang="ko-KR" sz="1400" dirty="0" smtClean="0"/>
              <a:t>{</a:t>
            </a:r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DXGI_FORMAT </a:t>
            </a:r>
            <a:r>
              <a:rPr lang="en-US" altLang="ko-KR" sz="1400" b="1" dirty="0">
                <a:solidFill>
                  <a:srgbClr val="C00000"/>
                </a:solidFill>
              </a:rPr>
              <a:t>Format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D3D11_DSV_DIMENSION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ViewDimension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b="1" dirty="0">
                <a:solidFill>
                  <a:schemeClr val="tx1"/>
                </a:solidFill>
              </a:rPr>
              <a:t>Flags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union </a:t>
            </a:r>
            <a:r>
              <a:rPr lang="en-US" altLang="ko-KR" sz="1400" dirty="0"/>
              <a:t>{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   D3D11_TEX1D_DSV </a:t>
            </a:r>
            <a:r>
              <a:rPr lang="en-US" altLang="ko-KR" sz="1400" dirty="0"/>
              <a:t>Texture1D;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   D3D11_TEX1D_ARRAY_DSV </a:t>
            </a:r>
            <a:r>
              <a:rPr lang="en-US" altLang="ko-KR" sz="1400" dirty="0"/>
              <a:t>Texture1DArray;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D3D11_TEX2D_DSV </a:t>
            </a:r>
            <a:r>
              <a:rPr lang="en-US" altLang="ko-KR" sz="1400" b="1" dirty="0">
                <a:solidFill>
                  <a:srgbClr val="0000CC"/>
                </a:solidFill>
              </a:rPr>
              <a:t>Texture2D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   D3D11_TEX2D_ARRAY_DSV </a:t>
            </a:r>
            <a:r>
              <a:rPr lang="en-US" altLang="ko-KR" sz="1400" dirty="0"/>
              <a:t>Texture2DArray;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   D3D11_TEX2DMS_DSV </a:t>
            </a:r>
            <a:r>
              <a:rPr lang="en-US" altLang="ko-KR" sz="1400" dirty="0"/>
              <a:t>Texture2DMS;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   D3D11_TEX2DMS_ARRAY_DSV </a:t>
            </a:r>
            <a:r>
              <a:rPr lang="en-US" altLang="ko-KR" sz="1400" dirty="0"/>
              <a:t>Texture2DMSArray;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   }; </a:t>
            </a:r>
          </a:p>
          <a:p>
            <a:pPr fontAlgn="base" latinLnBrk="0"/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D3D11_DEPTH_STENCIL_VIEW_DESC</a:t>
            </a:r>
            <a:r>
              <a:rPr lang="en-US" altLang="ko-KR" sz="1400" dirty="0"/>
              <a:t>;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292080" y="1667437"/>
          <a:ext cx="3572326" cy="936104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smtClean="0"/>
                        <a:t>Format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DXGI_FORMAT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err="1" smtClean="0"/>
                        <a:t>ViewDimension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리소스의 형식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Flags</a:t>
                      </a:r>
                      <a:endParaRPr lang="en-US" sz="1400" dirty="0">
                        <a:solidFill>
                          <a:srgbClr val="0000FF"/>
                        </a:solidFill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0(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읽기 전용 아님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r>
                        <a:rPr lang="en-US" altLang="ko-KR" sz="1400" b="0" dirty="0" smtClean="0"/>
                        <a:t>Texture2D </a:t>
                      </a:r>
                      <a:endParaRPr lang="en-US" sz="1400" b="0" dirty="0">
                        <a:solidFill>
                          <a:srgbClr val="0000FF"/>
                        </a:solidFill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2D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서브리소스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107504" y="3845808"/>
            <a:ext cx="4212120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D3D11_DSV_DIMENSION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D3D11_DSV_DIMENSION_UNKNOWN,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D3D11_DSV_DIMENSION_TEXTURE1D,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D3D11_DSV_DIMENSION_TEXTURE1DARRAY,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D3D11_DSV_DIMENSION_TEXTURE2D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D3D11_DSV_DIMENSION_TEXTURE2DARRAY,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D3D11_DSV_DIMENSION_TEXTURE2DMS,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D3D11_DSV_DIMENSION_TEXTURE2DMSARRAY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D3D11_DSV_DIMENSION</a:t>
            </a:r>
            <a:r>
              <a:rPr lang="en-US" altLang="ko-KR" sz="1400" dirty="0"/>
              <a:t>; 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757861" y="2564904"/>
            <a:ext cx="3561763" cy="1169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DXGI_FORMAT_D16_UNORM </a:t>
            </a:r>
          </a:p>
          <a:p>
            <a:r>
              <a:rPr lang="en-US" altLang="ko-KR" sz="1400" b="1" dirty="0">
                <a:solidFill>
                  <a:srgbClr val="C00000"/>
                </a:solidFill>
              </a:rPr>
              <a:t>DXGI_FORMAT_D24_UNORM_</a:t>
            </a:r>
            <a:r>
              <a:rPr lang="en-US" altLang="ko-KR" sz="1400" b="1" dirty="0">
                <a:solidFill>
                  <a:srgbClr val="0000CC"/>
                </a:solidFill>
              </a:rPr>
              <a:t>S8</a:t>
            </a:r>
            <a:r>
              <a:rPr lang="en-US" altLang="ko-KR" sz="1400" b="1" dirty="0">
                <a:solidFill>
                  <a:srgbClr val="C00000"/>
                </a:solidFill>
              </a:rPr>
              <a:t>_UINT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DXGI_FORMAT_D32_FLOAT </a:t>
            </a:r>
          </a:p>
          <a:p>
            <a:r>
              <a:rPr lang="en-US" altLang="ko-KR" sz="1400" b="1" dirty="0">
                <a:solidFill>
                  <a:srgbClr val="C00000"/>
                </a:solidFill>
              </a:rPr>
              <a:t>DXGI_FORMAT_D32_FLOAT_</a:t>
            </a:r>
            <a:r>
              <a:rPr lang="en-US" altLang="ko-KR" sz="1400" b="1" dirty="0">
                <a:solidFill>
                  <a:srgbClr val="0000CC"/>
                </a:solidFill>
              </a:rPr>
              <a:t>S8</a:t>
            </a:r>
            <a:r>
              <a:rPr lang="en-US" altLang="ko-KR" sz="1400" b="1" dirty="0">
                <a:solidFill>
                  <a:srgbClr val="C00000"/>
                </a:solidFill>
              </a:rPr>
              <a:t>X24_UINT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DXGI_FORMAT_UNKNOWN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81496" y="6005602"/>
            <a:ext cx="3438128" cy="738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D3D11_TEX2D_DSV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b="1" dirty="0" err="1"/>
              <a:t>MipSlice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D3D11_TEX2D_DSV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93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깊이</a:t>
            </a:r>
            <a:r>
              <a:rPr lang="en-US" altLang="ko-KR" b="1" dirty="0"/>
              <a:t>/</a:t>
            </a:r>
            <a:r>
              <a:rPr lang="ko-KR" altLang="en-US" b="1" dirty="0"/>
              <a:t>스텐실 버퍼</a:t>
            </a:r>
            <a:r>
              <a:rPr lang="en-US" altLang="ko-KR" b="1" dirty="0"/>
              <a:t>(Depth/Stencil Buffer) </a:t>
            </a:r>
          </a:p>
          <a:p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0383" y="1244046"/>
            <a:ext cx="8885058" cy="11695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void ID3D11DeviceContext::</a:t>
            </a:r>
            <a:r>
              <a:rPr lang="en-US" altLang="ko-KR" sz="1400" b="1" dirty="0" err="1">
                <a:solidFill>
                  <a:srgbClr val="C00000"/>
                </a:solidFill>
              </a:rPr>
              <a:t>OMSetRenderTargets</a:t>
            </a:r>
            <a:r>
              <a:rPr lang="en-US" altLang="ko-KR" sz="1400" dirty="0" smtClean="0"/>
              <a:t>(</a:t>
            </a:r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[in] UINT </a:t>
            </a:r>
            <a:r>
              <a:rPr lang="en-US" altLang="ko-KR" sz="1400" dirty="0" err="1"/>
              <a:t>NumViews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ID3D11RenderTargetView *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**</a:t>
            </a:r>
            <a:r>
              <a:rPr lang="en-US" altLang="ko-KR" sz="1400" dirty="0" err="1"/>
              <a:t>ppRenderTargetViews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ID3D11DepthStencilView *</a:t>
            </a:r>
            <a:r>
              <a:rPr lang="en-US" altLang="ko-KR" sz="1400" b="1" dirty="0" err="1">
                <a:solidFill>
                  <a:srgbClr val="0000CC"/>
                </a:solidFill>
              </a:rPr>
              <a:t>pDepthStencilView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); </a:t>
            </a:r>
            <a:endParaRPr lang="en-US" altLang="ko-KR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120383" y="3412157"/>
            <a:ext cx="8885058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void ID3D11DeviceContext::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ClearDepthStencilView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ID3D11DepthStencilView *</a:t>
            </a:r>
            <a:r>
              <a:rPr lang="en-US" altLang="ko-KR" sz="1400" dirty="0" err="1"/>
              <a:t>pDepthStencilView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UINT </a:t>
            </a:r>
            <a:r>
              <a:rPr lang="en-US" altLang="ko-KR" sz="1400" dirty="0" err="1"/>
              <a:t>ClearFlags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FLOAT Depth,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UINT8 Stencil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); </a:t>
            </a:r>
            <a:endParaRPr lang="en-US" altLang="ko-KR" sz="14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323528" y="4920722"/>
          <a:ext cx="8568952" cy="936104"/>
        </p:xfrm>
        <a:graphic>
          <a:graphicData uri="http://schemas.openxmlformats.org/drawingml/2006/table">
            <a:tbl>
              <a:tblPr/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4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err="1" smtClean="0"/>
                        <a:t>pDepthStencilView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깊이 스텐실 버퍼에 대한 인터페이스 포인터</a:t>
                      </a:r>
                      <a:endParaRPr lang="en-US" altLang="ko-KR" sz="1400" b="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err="1" smtClean="0"/>
                        <a:t>ClearFlags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깊이 버퍼 지움 또는 스텐실 버퍼 지움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Depth</a:t>
                      </a:r>
                      <a:endParaRPr lang="en-US" sz="1400" dirty="0">
                        <a:solidFill>
                          <a:srgbClr val="0000FF"/>
                        </a:solidFill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깊이 버퍼를 지울 값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(0~1)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Stencil</a:t>
                      </a:r>
                      <a:endParaRPr lang="en-US" sz="1400" b="0" dirty="0">
                        <a:solidFill>
                          <a:srgbClr val="0000FF"/>
                        </a:solidFill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스텐실 버퍼를 지울 값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(0~255)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323528" y="2510898"/>
          <a:ext cx="8568952" cy="702078"/>
        </p:xfrm>
        <a:graphic>
          <a:graphicData uri="http://schemas.openxmlformats.org/drawingml/2006/table">
            <a:tbl>
              <a:tblPr/>
              <a:tblGrid>
                <a:gridCol w="2714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026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err="1" smtClean="0"/>
                        <a:t>NumViews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연결할 </a:t>
                      </a: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렌더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타겟의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개수</a:t>
                      </a:r>
                      <a:endParaRPr lang="en-US" altLang="ko-KR" sz="1400" b="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err="1" smtClean="0"/>
                        <a:t>ppRenderTargetViews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디바이스에 연결할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렌더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배열에 대한 포인터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26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>
                          <a:solidFill>
                            <a:srgbClr val="0000CC"/>
                          </a:solidFill>
                        </a:rPr>
                        <a:t>pDepthStencilView</a:t>
                      </a:r>
                      <a:endParaRPr lang="en-US" sz="1400" dirty="0">
                        <a:solidFill>
                          <a:srgbClr val="0000FF"/>
                        </a:solidFill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디바이스에 연결할 깊이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스텐실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뷰에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대한 포인터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364089" y="5787261"/>
            <a:ext cx="3384376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D3D11_CLEAR_FLAG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D3D11_CLEAR_DEPTH,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D3D11_CLEAR_STENCIL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D3D11_CLEAR_FLAG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540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깊이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스텐실 버퍼</a:t>
            </a:r>
            <a:r>
              <a:rPr lang="en-US" altLang="ko-KR" b="1" dirty="0" smtClean="0"/>
              <a:t>(Depth/Stencil Buffer) </a:t>
            </a:r>
            <a:r>
              <a:rPr lang="ko-KR" altLang="en-US" b="1" dirty="0" smtClean="0"/>
              <a:t>생성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504" y="1222510"/>
            <a:ext cx="8937376" cy="470898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D3D11_TEXTURE2D_DESC </a:t>
            </a:r>
            <a:r>
              <a:rPr lang="en-US" altLang="ko-KR" sz="1400" dirty="0"/>
              <a:t>d3dDepthStencilBufferDesc;</a:t>
            </a:r>
          </a:p>
          <a:p>
            <a:r>
              <a:rPr lang="en-US" altLang="ko-KR" sz="1400" dirty="0" err="1"/>
              <a:t>ZeroMemory</a:t>
            </a:r>
            <a:r>
              <a:rPr lang="en-US" altLang="ko-KR" sz="1400" dirty="0"/>
              <a:t>(&amp;d3dDepthStencilBufferDesc,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(D3D11_TEXTURE2D_DESC));</a:t>
            </a:r>
          </a:p>
          <a:p>
            <a:r>
              <a:rPr lang="en-US" altLang="ko-KR" sz="1400" dirty="0" smtClean="0"/>
              <a:t>d3dDepthStencilBufferDesc.Width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m_nWndClientWidth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d3dDepthStencilBufferDesc.Height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m_nWndClientHeight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d3dDepthStencilBufferDesc.MipLevels </a:t>
            </a:r>
            <a:r>
              <a:rPr lang="en-US" altLang="ko-KR" sz="1400" dirty="0"/>
              <a:t>= 1;</a:t>
            </a:r>
          </a:p>
          <a:p>
            <a:r>
              <a:rPr lang="en-US" altLang="ko-KR" sz="1400" dirty="0" smtClean="0"/>
              <a:t>d3dDepthStencilBufferDesc.ArraySize </a:t>
            </a:r>
            <a:r>
              <a:rPr lang="en-US" altLang="ko-KR" sz="1400" dirty="0"/>
              <a:t>= </a:t>
            </a:r>
            <a:r>
              <a:rPr lang="en-US" altLang="ko-KR" sz="1400" b="1" dirty="0"/>
              <a:t>1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d3dDepthStencilBufferDesc.Format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DXGI_FORMAT_</a:t>
            </a:r>
            <a:r>
              <a:rPr lang="en-US" altLang="ko-KR" sz="1400" b="1" dirty="0">
                <a:solidFill>
                  <a:srgbClr val="FF0000"/>
                </a:solidFill>
              </a:rPr>
              <a:t>D24</a:t>
            </a:r>
            <a:r>
              <a:rPr lang="en-US" altLang="ko-KR" sz="1400" b="1" dirty="0"/>
              <a:t>_UNORM_</a:t>
            </a:r>
            <a:r>
              <a:rPr lang="en-US" altLang="ko-KR" sz="1400" b="1" dirty="0">
                <a:solidFill>
                  <a:srgbClr val="FF0000"/>
                </a:solidFill>
              </a:rPr>
              <a:t>S8</a:t>
            </a:r>
            <a:r>
              <a:rPr lang="en-US" altLang="ko-KR" sz="1400" b="1" dirty="0"/>
              <a:t>_UINT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d3dDepthStencilBufferDesc.SampleDesc.Count </a:t>
            </a:r>
            <a:r>
              <a:rPr lang="en-US" altLang="ko-KR" sz="1400" dirty="0"/>
              <a:t>= 1;</a:t>
            </a:r>
          </a:p>
          <a:p>
            <a:r>
              <a:rPr lang="en-US" altLang="ko-KR" sz="1400" dirty="0" smtClean="0"/>
              <a:t>d3dDepthStencilBufferDesc.SampleDesc.Quality </a:t>
            </a:r>
            <a:r>
              <a:rPr lang="en-US" altLang="ko-KR" sz="1400" dirty="0"/>
              <a:t>= 0;</a:t>
            </a:r>
          </a:p>
          <a:p>
            <a:r>
              <a:rPr lang="en-US" altLang="ko-KR" sz="1400" dirty="0" smtClean="0"/>
              <a:t>d3dDepthStencilBufferDesc.Usage </a:t>
            </a:r>
            <a:r>
              <a:rPr lang="en-US" altLang="ko-KR" sz="1400" dirty="0"/>
              <a:t>= D3D11_USAGE_DEFAULT;</a:t>
            </a:r>
          </a:p>
          <a:p>
            <a:r>
              <a:rPr lang="en-US" altLang="ko-KR" sz="1400" dirty="0" smtClean="0"/>
              <a:t>d3dDepthStencilBufferDesc.BindFlags </a:t>
            </a:r>
            <a:r>
              <a:rPr lang="en-US" altLang="ko-KR" sz="1400" dirty="0"/>
              <a:t>= </a:t>
            </a:r>
            <a:r>
              <a:rPr lang="en-US" altLang="ko-KR" sz="1400" b="1" dirty="0">
                <a:solidFill>
                  <a:srgbClr val="C00000"/>
                </a:solidFill>
              </a:rPr>
              <a:t>D3D11_BIND_DEPTH_STENCIL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d3dDepthStencilBufferDesc.CPUAccessFlags </a:t>
            </a:r>
            <a:r>
              <a:rPr lang="en-US" altLang="ko-KR" sz="1400" dirty="0"/>
              <a:t>= 0;</a:t>
            </a:r>
          </a:p>
          <a:p>
            <a:r>
              <a:rPr lang="en-US" altLang="ko-KR" sz="1400" dirty="0" smtClean="0"/>
              <a:t>d3dDepthStencilBufferDesc.MiscFlags </a:t>
            </a:r>
            <a:r>
              <a:rPr lang="en-US" altLang="ko-KR" sz="1400" dirty="0"/>
              <a:t>= 0;</a:t>
            </a:r>
          </a:p>
          <a:p>
            <a:r>
              <a:rPr lang="en-US" altLang="ko-KR" sz="1400" dirty="0" smtClean="0"/>
              <a:t>m_pd3dDevice-</a:t>
            </a:r>
            <a:r>
              <a:rPr lang="en-US" altLang="ko-KR" sz="1400" dirty="0"/>
              <a:t>&gt;</a:t>
            </a:r>
            <a:r>
              <a:rPr lang="en-US" altLang="ko-KR" sz="1400" b="1" dirty="0">
                <a:solidFill>
                  <a:srgbClr val="0000CC"/>
                </a:solidFill>
              </a:rPr>
              <a:t>CreateTexture2D</a:t>
            </a:r>
            <a:r>
              <a:rPr lang="en-US" altLang="ko-KR" sz="1400" dirty="0"/>
              <a:t>(&amp;d3dDepthStencilBufferDesc, </a:t>
            </a:r>
            <a:r>
              <a:rPr lang="en-US" altLang="ko-KR" sz="1400" b="1" dirty="0">
                <a:solidFill>
                  <a:srgbClr val="C00000"/>
                </a:solidFill>
              </a:rPr>
              <a:t>NULL</a:t>
            </a:r>
            <a:r>
              <a:rPr lang="en-US" altLang="ko-KR" sz="1400" dirty="0"/>
              <a:t>, &amp;</a:t>
            </a:r>
            <a:r>
              <a:rPr lang="en-US" altLang="ko-KR" sz="1400" b="1" dirty="0"/>
              <a:t>m_pd3dDepthStencilBuffer</a:t>
            </a:r>
            <a:r>
              <a:rPr lang="en-US" altLang="ko-KR" sz="1400" dirty="0" smtClean="0"/>
              <a:t>);</a:t>
            </a:r>
          </a:p>
          <a:p>
            <a:endParaRPr lang="en-US" altLang="ko-KR" sz="600" dirty="0"/>
          </a:p>
          <a:p>
            <a:r>
              <a:rPr lang="en-US" altLang="ko-KR" sz="1400" dirty="0" smtClean="0"/>
              <a:t>D3D11_DEPTH_STENCIL_VIEW_DESC </a:t>
            </a:r>
            <a:r>
              <a:rPr lang="en-US" altLang="ko-KR" sz="1400" dirty="0"/>
              <a:t>d3dDepthStencilViewDesc;</a:t>
            </a:r>
          </a:p>
          <a:p>
            <a:r>
              <a:rPr lang="en-US" altLang="ko-KR" sz="1400" dirty="0" err="1"/>
              <a:t>ZeroMemory</a:t>
            </a:r>
            <a:r>
              <a:rPr lang="en-US" altLang="ko-KR" sz="1400" dirty="0"/>
              <a:t>(&amp;d3dDepthStencilViewDesc,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(D3D11_DEPTH_STENCIL_VIEW_DESC));</a:t>
            </a:r>
          </a:p>
          <a:p>
            <a:r>
              <a:rPr lang="en-US" altLang="ko-KR" sz="1400" dirty="0" smtClean="0"/>
              <a:t>d3dDepthStencilViewDesc.Format </a:t>
            </a:r>
            <a:r>
              <a:rPr lang="en-US" altLang="ko-KR" sz="1400" dirty="0"/>
              <a:t>= d3dDepthStencilBufferDesc.Format;</a:t>
            </a:r>
          </a:p>
          <a:p>
            <a:r>
              <a:rPr lang="en-US" altLang="ko-KR" sz="1400" dirty="0" smtClean="0"/>
              <a:t>d3dDepthStencilViewDesc.ViewDimension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D3D11_DSV_DIMENSION_TEXTURE2D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d3dDepthStencilViewDesc.Texture2D.</a:t>
            </a:r>
            <a:r>
              <a:rPr lang="en-US" altLang="ko-KR" sz="1400" b="1" dirty="0" smtClean="0"/>
              <a:t>MipSlice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0;</a:t>
            </a:r>
          </a:p>
          <a:p>
            <a:r>
              <a:rPr lang="en-US" altLang="ko-KR" sz="1400" dirty="0" smtClean="0"/>
              <a:t>m_pd3dDevice-</a:t>
            </a:r>
            <a:r>
              <a:rPr lang="en-US" altLang="ko-KR" sz="1400" dirty="0"/>
              <a:t>&gt;</a:t>
            </a:r>
            <a:r>
              <a:rPr lang="en-US" altLang="ko-KR" sz="1400" b="1" dirty="0" err="1">
                <a:solidFill>
                  <a:srgbClr val="0000CC"/>
                </a:solidFill>
              </a:rPr>
              <a:t>CreateDepthStencilView</a:t>
            </a:r>
            <a:r>
              <a:rPr lang="en-US" altLang="ko-KR" sz="1400" dirty="0"/>
              <a:t>(m_pd3dDepthStencilBuffer, &amp;d3dDepthStencilViewDesc, &amp;m_pd3dDepthStencilView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4427984" y="3697287"/>
            <a:ext cx="4490020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ID3D11Texture2D *</a:t>
            </a:r>
            <a:r>
              <a:rPr lang="en-US" altLang="ko-KR" sz="1400" dirty="0"/>
              <a:t>m_pd3dDepthStencilBuffer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07504" y="6056225"/>
            <a:ext cx="8937376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m_pd3dDeviceContext-</a:t>
            </a:r>
            <a:r>
              <a:rPr lang="en-US" altLang="ko-KR" sz="1400" dirty="0"/>
              <a:t>&gt;</a:t>
            </a:r>
            <a:r>
              <a:rPr lang="en-US" altLang="ko-KR" sz="1400" b="1" dirty="0" err="1">
                <a:solidFill>
                  <a:srgbClr val="0000CC"/>
                </a:solidFill>
              </a:rPr>
              <a:t>OMSetRenderTargets</a:t>
            </a:r>
            <a:r>
              <a:rPr lang="en-US" altLang="ko-KR" sz="1400" dirty="0"/>
              <a:t>(1, &amp;m_pd3dRenderTargetView, </a:t>
            </a:r>
            <a:r>
              <a:rPr lang="en-US" altLang="ko-KR" sz="1400" b="1" dirty="0"/>
              <a:t>m_pd3dDepthStencilView</a:t>
            </a:r>
            <a:r>
              <a:rPr lang="en-US" altLang="ko-KR" sz="1400" dirty="0"/>
              <a:t>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27984" y="5661248"/>
            <a:ext cx="4490020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ID3D11DepthStencilView *</a:t>
            </a:r>
            <a:r>
              <a:rPr lang="en-US" altLang="ko-KR" sz="1400" dirty="0"/>
              <a:t>m_pd3dDepthStencilView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107504" y="6458305"/>
            <a:ext cx="8937376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m_pd3dDeviceContext-&gt;</a:t>
            </a:r>
            <a:r>
              <a:rPr lang="en-US" altLang="ko-KR" sz="1400" b="1" dirty="0" err="1" smtClean="0">
                <a:solidFill>
                  <a:srgbClr val="0000CC"/>
                </a:solidFill>
              </a:rPr>
              <a:t>ClearDepthStencilView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m_pd3dDepthStencilView, </a:t>
            </a:r>
            <a:r>
              <a:rPr lang="en-US" altLang="ko-KR" sz="1400" b="1" dirty="0">
                <a:solidFill>
                  <a:srgbClr val="0000CC"/>
                </a:solidFill>
              </a:rPr>
              <a:t>D3D11_CLEAR_DEPTH</a:t>
            </a:r>
            <a:r>
              <a:rPr lang="en-US" altLang="ko-KR" sz="1400" dirty="0"/>
              <a:t>, 1.0f, </a:t>
            </a:r>
            <a:r>
              <a:rPr lang="en-US" altLang="ko-KR" sz="1400" dirty="0" smtClean="0"/>
              <a:t>0);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4459600" y="2836671"/>
            <a:ext cx="2052000" cy="28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4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다중샘플링을 하지 않음</a:t>
            </a:r>
            <a:endParaRPr lang="en-US" altLang="ko-KR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8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 smtClean="0"/>
              <a:t>샘플러</a:t>
            </a:r>
            <a:r>
              <a:rPr lang="ko-KR" altLang="en-US" b="1" dirty="0" smtClean="0"/>
              <a:t> 상태</a:t>
            </a:r>
            <a:r>
              <a:rPr lang="en-US" altLang="ko-KR" b="1" dirty="0" smtClean="0"/>
              <a:t>(Sampler State)</a:t>
            </a:r>
            <a:r>
              <a:rPr lang="ko-KR" altLang="en-US" b="1" dirty="0" smtClean="0"/>
              <a:t> 객체 생성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35496" y="1196752"/>
            <a:ext cx="8941871" cy="95410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ID3D11Device::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CreateSamplerState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D3D11_SAMPLER_DESC *</a:t>
            </a:r>
            <a:r>
              <a:rPr lang="en-US" altLang="ko-KR" sz="1400" dirty="0" err="1"/>
              <a:t>pSamplerDesc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ID3D11SamplerState **</a:t>
            </a:r>
            <a:r>
              <a:rPr lang="en-US" altLang="ko-KR" sz="1400" dirty="0" err="1"/>
              <a:t>ppSamplerState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96" y="2191985"/>
            <a:ext cx="6120679" cy="457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Ins="36000" bIns="36000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D3D11_FILTER {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/>
              <a:t>D3D11_FILTER_</a:t>
            </a:r>
            <a:r>
              <a:rPr lang="en-US" altLang="ko-KR" sz="1400" b="1" dirty="0">
                <a:solidFill>
                  <a:srgbClr val="FF00FF"/>
                </a:solidFill>
              </a:rPr>
              <a:t>MIN</a:t>
            </a:r>
            <a:r>
              <a:rPr lang="en-US" altLang="ko-KR" sz="1400" dirty="0"/>
              <a:t>_</a:t>
            </a:r>
            <a:r>
              <a:rPr lang="en-US" altLang="ko-KR" sz="1400" b="1" dirty="0">
                <a:solidFill>
                  <a:srgbClr val="0000FF"/>
                </a:solidFill>
              </a:rPr>
              <a:t>MAG</a:t>
            </a:r>
            <a:r>
              <a:rPr lang="en-US" altLang="ko-KR" sz="1400" dirty="0"/>
              <a:t>_</a:t>
            </a:r>
            <a:r>
              <a:rPr lang="en-US" altLang="ko-KR" sz="1400" b="1" dirty="0">
                <a:solidFill>
                  <a:srgbClr val="C00000"/>
                </a:solidFill>
              </a:rPr>
              <a:t>MIP</a:t>
            </a:r>
            <a:r>
              <a:rPr lang="en-US" altLang="ko-KR" sz="1400" dirty="0"/>
              <a:t>_POINT,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D3D11_FILTER_MIN_MAG_POINT_MIP_LINEAR,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D3D11_FILTER_MIN_POINT_MAG_LINEAR_MIP_POINT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D3D11_FILTER_MIN_POINT_MAG_MIP_LINEAR,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D3D11_FILTER_MIN_LINEAR_MAG_MIP_POINT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D3D11_FILTER_MIN_LINEAR_MAG_POINT_MIP_LINEAR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D3D11_FILTER_MIN_MAG_LINEAR_MIP_POINT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D3D11_FILTER_MIN_MAG_MIP_LINEAR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D3D11_FILTER_ANISOTROPIC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D3D11_FILTER_COMPARISON_MIN_MAG_MIP_POINT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D3D11_FILTER_COMPARISON_MIN_MAG_POINT_MIP_LINEAR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D3D11_FILTER_COMPARISON_MIN_POINT_MAG_LINEAR_MIP_POINT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D3D11_FILTER_COMPARISON_MIN_POINT_MAG_MIP_LINEAR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D3D11_FILTER_COMPARISON_MIN_LINEAR_MAG_MIP_POINT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D3D11_FILTER_COMPARISON_MIN_LINEAR_MAG_POINT_MIP_LINEAR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D3D11_FILTER_COMPARISON_MIN_MAG_LINEAR_MIP_POINT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D3D11_FILTER_COMPARISON_MIN_MAG_MIP_LINEAR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D3D11_FILTER_COMPARISON_ANISOTROPIC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D3D11_FILTER_TEXT_1BIT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} </a:t>
            </a:r>
            <a:r>
              <a:rPr lang="en-US" altLang="ko-KR" sz="1400" b="1" dirty="0">
                <a:solidFill>
                  <a:srgbClr val="0000FF"/>
                </a:solidFill>
              </a:rPr>
              <a:t>D3D11_FILTER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148064" y="4566607"/>
            <a:ext cx="3880048" cy="22467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Ins="36000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D3D11_COMPARISON_FUNC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D3D11_COMPARISON_NEVER,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D3D11_COMPARISON_EQUAL,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D3D11_COMPARISON_LESS_EQUAL,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D3D11_COMPARISON_GREATER,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D3D11_COMPARISON_NOT_EQUAL,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D3D11_COMPARISON_GREATER_EQUAL,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D3D11_COMPARISON_ALWAYS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FF"/>
                </a:solidFill>
              </a:rPr>
              <a:t>D3D11_COMPARISON_FUNC</a:t>
            </a:r>
            <a:r>
              <a:rPr lang="en-US" altLang="ko-KR" sz="1400" dirty="0"/>
              <a:t>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32040" y="3645024"/>
            <a:ext cx="4176464" cy="154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6000" tIns="36000" rIns="36000" bIns="36000" rtlCol="0">
            <a:no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D3D11_TEXTURE_ADDRESS_MODE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D3D11_TEXTURE_ADDRESS_WRAP,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D3D11_TEXTURE_ADDRESS_MIRROR, </a:t>
            </a:r>
          </a:p>
          <a:p>
            <a:r>
              <a:rPr lang="en-US" altLang="ko-KR" sz="1400" dirty="0" smtClean="0"/>
              <a:t>   D3D11_TEXTURE_ADDRESS_CLAMP, </a:t>
            </a:r>
          </a:p>
          <a:p>
            <a:r>
              <a:rPr lang="en-US" altLang="ko-KR" sz="1400" dirty="0" smtClean="0"/>
              <a:t>   D3D11_TEXTURE_ADDRESS_BORDER , 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D3D11_TEXTURE_ADDRESS_MIRROR_ONCE 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FF"/>
                </a:solidFill>
              </a:rPr>
              <a:t>D3D11_TEXTURE_ADDRESS_MODE</a:t>
            </a:r>
            <a:r>
              <a:rPr lang="en-US" altLang="ko-KR" sz="1400" dirty="0"/>
              <a:t>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2040" y="954970"/>
            <a:ext cx="4176464" cy="262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rtlCol="0">
            <a:no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D3D11_SAMPLER_DESC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D3D11_FILTER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Filter;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D3D11_TEXTURE_ADDRESS_MODE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AddressU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D3D11_TEXTURE_ADDRESS_MODE </a:t>
            </a:r>
            <a:r>
              <a:rPr lang="en-US" altLang="ko-KR" sz="1400" dirty="0" err="1"/>
              <a:t>AddressV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D3D11_TEXTURE_ADDRESS_MODE </a:t>
            </a:r>
            <a:r>
              <a:rPr lang="en-US" altLang="ko-KR" sz="1400" dirty="0" err="1"/>
              <a:t>AddressW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FLOAT </a:t>
            </a:r>
            <a:r>
              <a:rPr lang="en-US" altLang="ko-KR" sz="1400" dirty="0" err="1"/>
              <a:t>MipLODBias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MaxAnisotropy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D3D11_COMPARISON_FUNC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ComparisonFunc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FLOAT </a:t>
            </a:r>
            <a:r>
              <a:rPr lang="en-US" altLang="ko-KR" sz="1400" dirty="0" err="1"/>
              <a:t>BorderColor</a:t>
            </a:r>
            <a:r>
              <a:rPr lang="en-US" altLang="ko-KR" sz="1400" dirty="0"/>
              <a:t>[4];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FLOAT </a:t>
            </a:r>
            <a:r>
              <a:rPr lang="en-US" altLang="ko-KR" sz="1400" dirty="0" err="1"/>
              <a:t>MinLOD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FLOAT </a:t>
            </a:r>
            <a:r>
              <a:rPr lang="en-US" altLang="ko-KR" sz="1400" dirty="0" err="1"/>
              <a:t>MaxLOD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C00000"/>
                </a:solidFill>
              </a:rPr>
              <a:t>D3D11_SAMPLER_DESC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139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 smtClean="0"/>
              <a:t>샘플러</a:t>
            </a:r>
            <a:r>
              <a:rPr lang="ko-KR" altLang="en-US" b="1" dirty="0" smtClean="0"/>
              <a:t> 상태</a:t>
            </a:r>
            <a:r>
              <a:rPr lang="en-US" altLang="ko-KR" b="1" dirty="0" smtClean="0"/>
              <a:t>(Sampler State)</a:t>
            </a:r>
            <a:r>
              <a:rPr lang="ko-KR" altLang="en-US" b="1" dirty="0" smtClean="0"/>
              <a:t> 객체 생성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337677"/>
              </p:ext>
            </p:extLst>
          </p:nvPr>
        </p:nvGraphicFramePr>
        <p:xfrm>
          <a:off x="179512" y="3806048"/>
          <a:ext cx="8784975" cy="2935320"/>
        </p:xfrm>
        <a:graphic>
          <a:graphicData uri="http://schemas.openxmlformats.org/drawingml/2006/table">
            <a:tbl>
              <a:tblPr/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2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Filter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샘플링 방법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400" b="1" dirty="0" smtClean="0"/>
                        <a:t>D3D11_FILTER_MIN_MAG_MIP_LINEAR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AddressU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0~1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을 벗어난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u-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좌표의 해결 방법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400" b="1" dirty="0" smtClean="0"/>
                        <a:t>D3D11_TEXTURE_ADDRESS_CLAMP</a:t>
                      </a:r>
                      <a:endParaRPr lang="en-US" altLang="ko-KR" sz="14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AddressV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0~1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을 벗어난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v-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좌표의 해결 방법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400" b="1" dirty="0" smtClean="0"/>
                        <a:t>D3D11_TEXTURE_ADDRESS_CLAMP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AddressW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0~1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을 벗어난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w-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좌표의 해결 방법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en-US" altLang="ko-KR" sz="1400" b="1" dirty="0" smtClean="0"/>
                        <a:t>D3D11_TEXTURE_ADDRESS_CLAMP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MipLODBias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Direct3D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 계산한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LOD(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레벨에 이 값을 더한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레벨에서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MaxAnisotropy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필터가 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_ANISOTROPIC(</a:t>
                      </a:r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비등방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일 때 사용되는 레벨 값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(1~16), </a:t>
                      </a:r>
                      <a:r>
                        <a:rPr lang="en-US" altLang="ko-KR" sz="1400" b="1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ComparisonFunc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샘플링한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값을 비교하기 위한 함수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1" dirty="0" smtClean="0"/>
                        <a:t>D3D11_COMPARISON_NEVER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BorderColor</a:t>
                      </a:r>
                      <a:r>
                        <a:rPr lang="en-US" altLang="ko-KR" sz="1400" dirty="0" smtClean="0"/>
                        <a:t>[4]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경계 색상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(0~1), D3D11_TEXTURE_ADDRESS_BORDER, </a:t>
                      </a:r>
                      <a:r>
                        <a:rPr lang="en-US" altLang="ko-KR" sz="1400" b="1" dirty="0" smtClean="0"/>
                        <a:t>float4(1.0f,1.0f,1.0f,1.0f)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MinLOD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최소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 가장 크고 세밀한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-</a:t>
                      </a:r>
                      <a:r>
                        <a:rPr lang="en-US" altLang="ko-KR" sz="1400" b="1" dirty="0" smtClean="0"/>
                        <a:t>FLT_MAX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MaxLOD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최대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MinLOD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보다 크거나 같아야 함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1" dirty="0" smtClean="0"/>
                        <a:t>FLT_MAX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94624" y="1196752"/>
            <a:ext cx="8941871" cy="95410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HRESULT ID3D11Device::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CreateSamplerState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FF"/>
                </a:solidFill>
              </a:rPr>
              <a:t>D3D11_SAMPLER_DESC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pSamplerDesc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ID3D11SamplerState **</a:t>
            </a:r>
            <a:r>
              <a:rPr lang="en-US" altLang="ko-KR" sz="1400" dirty="0" err="1"/>
              <a:t>ppSamplerState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3591" y="1039376"/>
            <a:ext cx="4182905" cy="26776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Ins="36000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D3D11_SAMPLER_DESC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D3D11_FILTER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Filter;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D3D11_TEXTURE_ADDRESS_MODE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AddressU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D3D11_TEXTURE_ADDRESS_MODE </a:t>
            </a:r>
            <a:r>
              <a:rPr lang="en-US" altLang="ko-KR" sz="1400" dirty="0" err="1"/>
              <a:t>AddressV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D3D11_TEXTURE_ADDRESS_MODE </a:t>
            </a:r>
            <a:r>
              <a:rPr lang="en-US" altLang="ko-KR" sz="1400" dirty="0" err="1"/>
              <a:t>AddressW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FLOAT </a:t>
            </a:r>
            <a:r>
              <a:rPr lang="en-US" altLang="ko-KR" sz="1400" dirty="0" err="1"/>
              <a:t>MipLODBias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 err="1"/>
              <a:t>MaxAnisotropy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D3D11_COMPARISON_FUNC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ComparisonFunc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FLOAT </a:t>
            </a:r>
            <a:r>
              <a:rPr lang="en-US" altLang="ko-KR" sz="1400" dirty="0" err="1"/>
              <a:t>BorderColor</a:t>
            </a:r>
            <a:r>
              <a:rPr lang="en-US" altLang="ko-KR" sz="1400" dirty="0"/>
              <a:t>[4];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FLOAT </a:t>
            </a:r>
            <a:r>
              <a:rPr lang="en-US" altLang="ko-KR" sz="1400" dirty="0" err="1"/>
              <a:t>MinLOD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FLOAT </a:t>
            </a:r>
            <a:r>
              <a:rPr lang="en-US" altLang="ko-KR" sz="1400" dirty="0" err="1"/>
              <a:t>MaxLOD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C00000"/>
                </a:solidFill>
              </a:rPr>
              <a:t>D3D11_SAMPLER_DESC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79514" y="2276872"/>
            <a:ext cx="438604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최대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4096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개의 구별되는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샘플러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객체를 생성 가능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같은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샘플러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상태에 대하여 같은 인터페이스 반환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3" y="2952492"/>
            <a:ext cx="437773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정점의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좌표는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보다 작거나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보다 클 수 있음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/>
              <a:t>D3D11_FILTER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636981"/>
              </p:ext>
            </p:extLst>
          </p:nvPr>
        </p:nvGraphicFramePr>
        <p:xfrm>
          <a:off x="179512" y="1170787"/>
          <a:ext cx="8784975" cy="5603400"/>
        </p:xfrm>
        <a:graphic>
          <a:graphicData uri="http://schemas.openxmlformats.org/drawingml/2006/table">
            <a:tbl>
              <a:tblPr/>
              <a:tblGrid>
                <a:gridCol w="345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FF"/>
                          </a:solidFill>
                        </a:rPr>
                        <a:t>D3D11_FILTER</a:t>
                      </a:r>
                      <a:r>
                        <a:rPr lang="en-US" altLang="ko-KR" sz="1400" dirty="0" smtClean="0"/>
                        <a:t>_MIN_MAG_MIP_POINT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(Point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Sampling)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_MIN_MAG_POINT_MIP_LINEAR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_MIN_POINT_MAG_LINEAR_MIP_POINT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_MIN_POINT_MAG_MIP_LINEAR</a:t>
                      </a:r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_MIN_LINEAR_MAG_MIP_POINT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_MIN_LINEAR_MAG_POINT_MIP_LINEAR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_MIN_MAG_LINEAR_MIP_POINT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_MIN_MAG_MIP_LINEAR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_ANISOTROPIC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비등방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(Anisotropic Interpolation)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b="1" dirty="0" smtClean="0">
                          <a:solidFill>
                            <a:srgbClr val="C00000"/>
                          </a:solidFill>
                        </a:rPr>
                        <a:t>_COMPARISON</a:t>
                      </a:r>
                      <a:r>
                        <a:rPr lang="en-US" altLang="ko-KR" sz="1400" dirty="0" smtClean="0"/>
                        <a:t>_MIN_MAG_MIP_POINT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.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결과를 비교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_MIN_MAG_POINT_MIP_LINEAR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.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결과를 비교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_MIN_POINT_MAG_LINEAR_MIP_POINT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.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결과를 비교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_MIN_POINT_MAG_MIP_LINEAR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.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결과를 비교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_MIN_LINEAR_MAG_MIP_POINT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.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결과를 비교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_MIN_LINEAR_MAG_POINT_MIP_LINEAR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.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결과를 비교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_MIN_MAG_LINEAR_MIP_POINT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점 샘플링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.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결과를 비교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_MIN_MAG_MIP_LINEAR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선형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.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결과를 비교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_ANISOTROPIC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축소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확대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: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비등방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보간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결과를 비교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_TEXT_1BIT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R1_UNORM 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형식의 </a:t>
                      </a:r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픽셀 </a:t>
                      </a:r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쉐이더에서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사용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0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필터링</a:t>
            </a:r>
            <a:r>
              <a:rPr lang="en-US" altLang="ko-KR" b="1" dirty="0" smtClean="0"/>
              <a:t>(Texture Filtering)</a:t>
            </a:r>
          </a:p>
          <a:p>
            <a:pPr lvl="1"/>
            <a:r>
              <a:rPr lang="ko-KR" altLang="en-US" dirty="0" err="1" smtClean="0"/>
              <a:t>필터링은</a:t>
            </a:r>
            <a:r>
              <a:rPr lang="ko-KR" altLang="en-US" dirty="0" smtClean="0"/>
              <a:t> 하나 이상의 픽셀을 읽고 결합하여 하나의 색상을 생성하는 과정이다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err="1" smtClean="0"/>
              <a:t>필터링은</a:t>
            </a:r>
            <a:r>
              <a:rPr lang="ko-KR" altLang="en-US" dirty="0" smtClean="0"/>
              <a:t> 픽셀 </a:t>
            </a:r>
            <a:r>
              <a:rPr lang="en-US" altLang="ko-KR" dirty="0" smtClean="0"/>
              <a:t>UV </a:t>
            </a:r>
            <a:r>
              <a:rPr lang="ko-KR" altLang="en-US" dirty="0" smtClean="0"/>
              <a:t>좌표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텍스쳐의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텍셀을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샘플링하는</a:t>
            </a:r>
            <a:r>
              <a:rPr lang="ko-KR" altLang="en-US" dirty="0" smtClean="0"/>
              <a:t> 방법에 영향을 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비교 </a:t>
            </a:r>
            <a:r>
              <a:rPr lang="ko-KR" altLang="en-US" dirty="0" err="1" smtClean="0"/>
              <a:t>필터</a:t>
            </a:r>
            <a:r>
              <a:rPr lang="ko-KR" altLang="en-US" dirty="0" err="1"/>
              <a:t>링</a:t>
            </a:r>
            <a:r>
              <a:rPr lang="en-US" altLang="ko-KR" dirty="0" smtClean="0"/>
              <a:t>(Comparison Filtering)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샘플링된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텍셀을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비교값과</a:t>
            </a:r>
            <a:r>
              <a:rPr lang="ko-KR" altLang="en-US" dirty="0" smtClean="0"/>
              <a:t> 비교한다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65798"/>
            <a:ext cx="1194226" cy="126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75656" y="2175138"/>
            <a:ext cx="2284601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점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(Point Filtering)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1589763" y="2546901"/>
                <a:ext cx="6049269" cy="95410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픽셀 좌표에 가장 가까운 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텍셀을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사용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, 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실제로는 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필터링을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하지 않는 의미</a:t>
                </a:r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)⇨(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𝑈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𝑉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)=(</m:t>
                      </m:r>
                      <m:r>
                        <a:rPr lang="en-US" altLang="ko-KR" sz="1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𝑖𝑛𝑡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𝐼𝑚𝑎𝑔𝑒𝑊𝑖𝑑𝑡h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+0.5), </m:t>
                      </m:r>
                      <m:r>
                        <a:rPr lang="en-US" altLang="ko-KR" sz="1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𝑖𝑛𝑡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𝐼𝑚𝑎𝑔𝑒𝐻𝑒𝑖𝑔h𝑡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+0.5))</m:t>
                      </m:r>
                    </m:oMath>
                  </m:oMathPara>
                </a14:m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확대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: 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여러 픽셀에 대하여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𝑈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𝑉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</m:t>
                    </m:r>
                  </m:oMath>
                </a14:m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가 같아지므로 같은 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텍셀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반복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(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계단 현상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)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</a:t>
                </a:r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축소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: 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픽셀 좌표가 바뀔 때 많은 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텍셀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정보가 없어짐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(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중요 정보 없어짐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)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</a:t>
                </a:r>
                <a:endParaRPr lang="ko-KR" altLang="en-US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763" y="2546901"/>
                <a:ext cx="6049269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/>
          <p:cNvSpPr/>
          <p:nvPr/>
        </p:nvSpPr>
        <p:spPr>
          <a:xfrm>
            <a:off x="1475656" y="3597974"/>
            <a:ext cx="267733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선형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(Bilinear Filtering)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1589974" y="3988221"/>
                <a:ext cx="7383293" cy="138499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)⇨(</m:t>
                      </m:r>
                      <m:r>
                        <a:rPr lang="en-US" altLang="ko-K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𝑈</m:t>
                      </m:r>
                      <m:r>
                        <a:rPr lang="en-US" altLang="ko-K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𝑉</m:t>
                      </m:r>
                      <m:r>
                        <a:rPr lang="en-US" altLang="ko-K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)=(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𝐼𝑚𝑎𝑔𝑒𝑊𝑖𝑑𝑡h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𝐼𝑚𝑎𝑔𝑒𝐻𝑒𝑖𝑔h𝑡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𝑃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𝑄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)=(</m:t>
                      </m:r>
                      <m:r>
                        <a:rPr lang="en-US" altLang="ko-KR" sz="1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𝑖𝑛𝑡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𝐼𝑚𝑎𝑔𝑒𝑊𝑖𝑑𝑡h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), </m:t>
                      </m:r>
                      <m:r>
                        <a:rPr lang="en-US" altLang="ko-KR" sz="1400" i="1" dirty="0" err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𝑖𝑛𝑡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𝐼𝑚𝑎𝑔𝑒𝐻𝑒𝑖𝑔h𝑡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))</m:t>
                      </m:r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정수 픽셀 좌표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: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𝑃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𝑄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), 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𝑃</m:t>
                    </m:r>
                    <m:r>
                      <a:rPr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1, 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𝑄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), 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𝑃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𝑄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+1), 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𝑃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+1, 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𝑄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+1)</m:t>
                    </m:r>
                  </m:oMath>
                </a14:m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r>
                  <a:rPr lang="en-US" altLang="ko-KR" sz="1400" dirty="0" smtClean="0">
                    <a:solidFill>
                      <a:schemeClr val="tx1"/>
                    </a:solidFill>
                    <a:ea typeface="함초롬바탕" pitchFamily="18" charset="-127"/>
                    <a:cs typeface="함초롬바탕" pitchFamily="18" charset="-127"/>
                  </a:rPr>
                  <a:t>	    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𝑈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=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𝑈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–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𝑃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𝑉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=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𝑉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−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𝑄</m:t>
                    </m:r>
                  </m:oMath>
                </a14:m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r>
                  <a:rPr lang="ko-KR" altLang="en-US" sz="1400" b="1" dirty="0" smtClean="0">
                    <a:solidFill>
                      <a:srgbClr val="C00000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샘플 색상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=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𝑇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𝑃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𝑄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)∗(1−∆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𝑈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)∗(1−∆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𝑉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)+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𝑇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𝑃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+1, 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𝑄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)∗∆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𝑈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∗(1−∆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𝑉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)+</m:t>
                    </m:r>
                  </m:oMath>
                </a14:m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                 </m:t>
                    </m:r>
                    <m:r>
                      <a:rPr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    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𝑇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𝑃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𝑄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+1)∗(1−∆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𝑈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)∗∆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𝑉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𝑇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𝑃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+1, 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𝑄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+1)∗∆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𝑈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∗∆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𝑉</m:t>
                    </m:r>
                  </m:oMath>
                </a14:m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</a:t>
                </a:r>
                <a:endParaRPr lang="ko-KR" altLang="en-US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974" y="3988221"/>
                <a:ext cx="7383293" cy="13849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32741"/>
            <a:ext cx="1194225" cy="1286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134232" y="5735826"/>
            <a:ext cx="504056" cy="43204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38288" y="5735826"/>
            <a:ext cx="504056" cy="432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34232" y="6165304"/>
            <a:ext cx="504056" cy="43204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1" y="2133720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638288" y="6165304"/>
            <a:ext cx="504056" cy="4320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01101" y="5794592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115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91680" y="6230630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116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08968" y="546068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95678" y="546068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21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48937" y="6066858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8028384" y="2580537"/>
            <a:ext cx="504056" cy="43204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532440" y="2580537"/>
            <a:ext cx="504056" cy="432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28384" y="3010015"/>
            <a:ext cx="504056" cy="43204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532440" y="3010015"/>
            <a:ext cx="504056" cy="432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95253" y="2639303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115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85832" y="3075341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116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103120" y="230540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589830" y="230540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21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143089" y="2911569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484058" y="5555811"/>
            <a:ext cx="454432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(U, V) = (20.15, 115.75)</a:t>
            </a:r>
          </a:p>
          <a:p>
            <a:pPr defTabSz="828000">
              <a:tabLst>
                <a:tab pos="180000" algn="l"/>
                <a:tab pos="360000" algn="l"/>
                <a:tab pos="540000" algn="l"/>
                <a:tab pos="720000" algn="l"/>
                <a:tab pos="792000" algn="l"/>
                <a:tab pos="900000" algn="l"/>
                <a:tab pos="972000" algn="l"/>
                <a:tab pos="1080000" algn="l"/>
                <a:tab pos="1152000" algn="l"/>
              </a:tabLst>
            </a:pPr>
            <a:r>
              <a:rPr lang="ko-KR" altLang="en-US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샘플 색상 </a:t>
            </a: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	T(20, 115) * (1 - 0.15) * (1 – 0.75) + </a:t>
            </a:r>
          </a:p>
          <a:p>
            <a:pPr defTabSz="828000">
              <a:tabLst>
                <a:tab pos="180000" algn="l"/>
                <a:tab pos="360000" algn="l"/>
                <a:tab pos="540000" algn="l"/>
                <a:tab pos="720000" algn="l"/>
                <a:tab pos="792000" algn="l"/>
                <a:tab pos="900000" algn="l"/>
                <a:tab pos="972000" algn="l"/>
                <a:tab pos="1080000" algn="l"/>
                <a:tab pos="1152000" algn="l"/>
              </a:tabLst>
            </a:pP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</a:t>
            </a: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					T(21, </a:t>
            </a: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115) * </a:t>
            </a: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(0.15</a:t>
            </a: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* (1 – 0.75) + </a:t>
            </a:r>
            <a:endParaRPr lang="ko-KR" altLang="en-US" sz="1400" b="1" dirty="0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tabLst>
                <a:tab pos="180000" algn="l"/>
                <a:tab pos="360000" algn="l"/>
                <a:tab pos="540000" algn="l"/>
                <a:tab pos="720000" algn="l"/>
                <a:tab pos="792000" algn="l"/>
                <a:tab pos="900000" algn="l"/>
                <a:tab pos="972000" algn="l"/>
                <a:tab pos="1080000" algn="l"/>
                <a:tab pos="1152000" algn="l"/>
              </a:tabLst>
            </a:pP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						T(20</a:t>
            </a: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116) </a:t>
            </a: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(1 - 0.15) * </a:t>
            </a: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(0.75</a:t>
            </a: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+ </a:t>
            </a:r>
            <a:endParaRPr lang="ko-KR" altLang="en-US" sz="1400" b="1" dirty="0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>
              <a:tabLst>
                <a:tab pos="180000" algn="l"/>
                <a:tab pos="360000" algn="l"/>
                <a:tab pos="540000" algn="l"/>
                <a:tab pos="720000" algn="l"/>
                <a:tab pos="792000" algn="l"/>
                <a:tab pos="900000" algn="l"/>
                <a:tab pos="972000" algn="l"/>
                <a:tab pos="1080000" algn="l"/>
                <a:tab pos="1152000" algn="l"/>
              </a:tabLst>
            </a:pP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							T(21, 116) </a:t>
            </a: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* </a:t>
            </a: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(0.15</a:t>
            </a:r>
            <a:r>
              <a:rPr lang="en-US" altLang="ko-KR" sz="1400" b="1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* </a:t>
            </a: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(0.75)</a:t>
            </a:r>
            <a:endParaRPr lang="ko-KR" altLang="en-US" sz="1400" b="1" dirty="0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1" name="폭발 1 10"/>
          <p:cNvSpPr/>
          <p:nvPr/>
        </p:nvSpPr>
        <p:spPr>
          <a:xfrm>
            <a:off x="6732240" y="3789040"/>
            <a:ext cx="2169019" cy="963409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가중 평균</a:t>
            </a:r>
            <a:endParaRPr lang="ko-KR" altLang="en-US" sz="1400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3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dirty="0" err="1" smtClean="0"/>
              <a:t>밉</a:t>
            </a:r>
            <a:r>
              <a:rPr lang="ko-KR" altLang="en-US" dirty="0" err="1"/>
              <a:t>맵</a:t>
            </a:r>
            <a:r>
              <a:rPr lang="en-US" altLang="ko-KR" dirty="0" smtClean="0"/>
              <a:t>(MIP Map)</a:t>
            </a:r>
          </a:p>
          <a:p>
            <a:pPr lvl="1"/>
            <a:r>
              <a:rPr lang="en-US" altLang="ko-KR" dirty="0" smtClean="0"/>
              <a:t>MIP(</a:t>
            </a:r>
            <a:r>
              <a:rPr lang="en-US" altLang="ko-KR" dirty="0" err="1" smtClean="0"/>
              <a:t>Mulum</a:t>
            </a:r>
            <a:r>
              <a:rPr lang="en-US" altLang="ko-KR" dirty="0" smtClean="0"/>
              <a:t> In </a:t>
            </a:r>
            <a:r>
              <a:rPr lang="en-US" altLang="ko-KR" dirty="0" err="1" smtClean="0"/>
              <a:t>Parvo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라틴어로 </a:t>
            </a:r>
            <a:r>
              <a:rPr lang="en-US" altLang="ko-KR" dirty="0" smtClean="0"/>
              <a:t>“Much in Small”</a:t>
            </a:r>
            <a:r>
              <a:rPr lang="ko-KR" altLang="en-US" dirty="0" smtClean="0"/>
              <a:t>이란 의미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밉맵은</a:t>
            </a:r>
            <a:r>
              <a:rPr lang="ko-KR" altLang="en-US" dirty="0" smtClean="0"/>
              <a:t> 해상도가 연속적으로 절반인 순서화된 일련의 </a:t>
            </a:r>
            <a:r>
              <a:rPr lang="ko-KR" altLang="en-US" dirty="0" err="1" smtClean="0"/>
              <a:t>텍스쳐들을</a:t>
            </a:r>
            <a:r>
              <a:rPr lang="ko-KR" altLang="en-US" dirty="0" smtClean="0"/>
              <a:t> 의미</a:t>
            </a:r>
            <a:endParaRPr lang="en-US" altLang="ko-KR" dirty="0" smtClean="0"/>
          </a:p>
          <a:p>
            <a:pPr lvl="1"/>
            <a:r>
              <a:rPr lang="ko-KR" altLang="en-US" dirty="0" err="1"/>
              <a:t>밉맵은</a:t>
            </a:r>
            <a:r>
              <a:rPr lang="ko-KR" altLang="en-US" dirty="0"/>
              <a:t> 동적으로 생성할 수도 있지만 </a:t>
            </a:r>
            <a:r>
              <a:rPr lang="ko-KR" altLang="en-US" dirty="0" err="1"/>
              <a:t>텍스쳐</a:t>
            </a:r>
            <a:r>
              <a:rPr lang="ko-KR" altLang="en-US" dirty="0"/>
              <a:t> </a:t>
            </a:r>
            <a:r>
              <a:rPr lang="ko-KR" altLang="en-US" dirty="0" err="1"/>
              <a:t>로드시</a:t>
            </a:r>
            <a:r>
              <a:rPr lang="ko-KR" altLang="en-US" dirty="0"/>
              <a:t> </a:t>
            </a:r>
            <a:r>
              <a:rPr lang="ko-KR" altLang="en-US" dirty="0" smtClean="0"/>
              <a:t>생성할 수 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밉맵</a:t>
            </a:r>
            <a:r>
              <a:rPr lang="ko-KR" altLang="en-US" dirty="0" smtClean="0"/>
              <a:t> 생성시 고수준의 저해상도 이미지를 생성하기 위해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알고리즘 사용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LOD(Level </a:t>
            </a:r>
            <a:r>
              <a:rPr lang="en-US" altLang="ko-KR" dirty="0"/>
              <a:t>Of Detail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ko-KR" altLang="en-US" dirty="0" smtClean="0"/>
              <a:t>카메라까지 거리에 따라 자동적으로 </a:t>
            </a:r>
            <a:r>
              <a:rPr lang="ko-KR" altLang="en-US" dirty="0" err="1" smtClean="0"/>
              <a:t>밉맵</a:t>
            </a:r>
            <a:r>
              <a:rPr lang="ko-KR" altLang="en-US" dirty="0" smtClean="0"/>
              <a:t> 레벨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밉맵</a:t>
            </a:r>
            <a:r>
              <a:rPr lang="ko-KR" altLang="en-US" dirty="0" smtClean="0"/>
              <a:t> 레벨의 </a:t>
            </a:r>
            <a:r>
              <a:rPr lang="ko-KR" altLang="en-US" dirty="0" err="1" smtClean="0"/>
              <a:t>텍스쳐를</a:t>
            </a:r>
            <a:r>
              <a:rPr lang="ko-KR" altLang="en-US" dirty="0" smtClean="0"/>
              <a:t> 사용하여 </a:t>
            </a:r>
            <a:r>
              <a:rPr lang="ko-KR" altLang="en-US" dirty="0" err="1" smtClean="0"/>
              <a:t>매핑</a:t>
            </a:r>
            <a:endParaRPr lang="en-US" altLang="ko-KR" dirty="0"/>
          </a:p>
          <a:p>
            <a:r>
              <a:rPr lang="ko-KR" altLang="en-US" dirty="0" smtClean="0"/>
              <a:t>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축소의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다각형의 크기가 </a:t>
            </a:r>
            <a:r>
              <a:rPr lang="en-US" altLang="ko-KR" dirty="0" smtClean="0"/>
              <a:t>64x64,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크기 </a:t>
            </a:r>
            <a:r>
              <a:rPr lang="en-US" altLang="ko-KR" dirty="0" smtClean="0"/>
              <a:t>128x128</a:t>
            </a:r>
            <a:br>
              <a:rPr lang="en-US" altLang="ko-KR" dirty="0" smtClean="0"/>
            </a:br>
            <a:r>
              <a:rPr lang="ko-KR" altLang="en-US" dirty="0" smtClean="0"/>
              <a:t>단순히 축소하면 세밀함을 잃어 버림</a:t>
            </a:r>
            <a:endParaRPr lang="en-US" altLang="ko-KR" dirty="0" smtClean="0"/>
          </a:p>
          <a:p>
            <a:pPr lvl="1"/>
            <a:r>
              <a:rPr lang="ko-KR" altLang="en-US" dirty="0"/>
              <a:t>다각형의 크기가 </a:t>
            </a:r>
            <a:r>
              <a:rPr lang="en-US" altLang="ko-KR" dirty="0" smtClean="0"/>
              <a:t>521x512, </a:t>
            </a:r>
            <a:r>
              <a:rPr lang="ko-KR" altLang="en-US" dirty="0" err="1"/>
              <a:t>텍스쳐</a:t>
            </a:r>
            <a:r>
              <a:rPr lang="ko-KR" altLang="en-US" dirty="0"/>
              <a:t> 크기 </a:t>
            </a:r>
            <a:r>
              <a:rPr lang="en-US" altLang="ko-KR" dirty="0" smtClean="0"/>
              <a:t>128x128</a:t>
            </a:r>
            <a:br>
              <a:rPr lang="en-US" altLang="ko-KR" dirty="0" smtClean="0"/>
            </a:br>
            <a:r>
              <a:rPr lang="ko-KR" altLang="en-US" dirty="0" smtClean="0"/>
              <a:t>단순 확대를 하면 계단 현상 발생 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759" y="2545159"/>
            <a:ext cx="4733925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55576" y="2689175"/>
            <a:ext cx="691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레벨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75656" y="3337247"/>
            <a:ext cx="691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레벨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51720" y="3625279"/>
            <a:ext cx="691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레벨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55776" y="3841303"/>
            <a:ext cx="691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레벨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99780" y="2490075"/>
            <a:ext cx="1464708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해상도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64x64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501806" y="3135326"/>
            <a:ext cx="146065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해상도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32x32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01806" y="3780577"/>
            <a:ext cx="146065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해상도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16x16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01806" y="4425828"/>
            <a:ext cx="146065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해상도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8x8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01806" y="5071079"/>
            <a:ext cx="146065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해상도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4x4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01806" y="5716330"/>
            <a:ext cx="146065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해상도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2x2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501806" y="6361583"/>
            <a:ext cx="146065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no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해상도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1x1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8052134" y="2812575"/>
            <a:ext cx="360000" cy="2880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8052134" y="3458901"/>
            <a:ext cx="360000" cy="2880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8052134" y="4105227"/>
            <a:ext cx="360000" cy="2880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8052134" y="4751553"/>
            <a:ext cx="360000" cy="2880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>
            <a:off x="8052134" y="5397879"/>
            <a:ext cx="360000" cy="2880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8052134" y="6044205"/>
            <a:ext cx="360000" cy="2880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06464" y="5577643"/>
            <a:ext cx="1118971" cy="1235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49" y="4895184"/>
            <a:ext cx="6096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87" y="3621385"/>
            <a:ext cx="12287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2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필터링</a:t>
            </a:r>
            <a:r>
              <a:rPr lang="en-US" altLang="ko-KR" b="1" dirty="0" smtClean="0"/>
              <a:t>(Texture Filtering)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1212908"/>
            <a:ext cx="319189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비등방</a:t>
            </a:r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(Anisotropic Filtering)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7504" y="1584671"/>
            <a:ext cx="590465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다각형의 법선 벡터와 카메라까지의 방향 벡터가 이루는 각이 커지면 원근 효과 </a:t>
            </a:r>
            <a:r>
              <a:rPr lang="en-US" altLang="ko-KR" sz="1400" dirty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때문에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텍스쳐가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늘어나게 된다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다각형이 한쪽 방향으로 늘어나서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).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endParaRPr lang="en-US" altLang="ko-KR" sz="1400" dirty="0" smtClean="0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비등방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필터링은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이러한 경우에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텍스쳐가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한 방향으로 늘어나지 않도록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GPU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 처리를 해준다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보통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1~16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단계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).</a:t>
            </a:r>
            <a:endParaRPr lang="ko-KR" altLang="en-US" sz="1400" dirty="0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28184" y="1183628"/>
            <a:ext cx="1152128" cy="648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700825" y="2407764"/>
            <a:ext cx="216000" cy="216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54401" y="2623764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카메라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821993" y="2401167"/>
            <a:ext cx="216000" cy="2160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575569" y="2623764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카메라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사다리꼴 15"/>
          <p:cNvSpPr/>
          <p:nvPr/>
        </p:nvSpPr>
        <p:spPr>
          <a:xfrm rot="5400000">
            <a:off x="7794424" y="1125195"/>
            <a:ext cx="1152128" cy="1188000"/>
          </a:xfrm>
          <a:prstGeom prst="trapezoi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6200000">
            <a:off x="6622447" y="1969507"/>
            <a:ext cx="360467" cy="41232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20947582">
            <a:off x="8112520" y="2229866"/>
            <a:ext cx="360467" cy="41232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693075" y="1406310"/>
            <a:ext cx="216000" cy="21602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041014" y="1611183"/>
            <a:ext cx="658416" cy="21602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7504" y="2676424"/>
            <a:ext cx="2743059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en-US" altLang="ko-KR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Mip</a:t>
            </a:r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Map Filtering)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7504" y="3048187"/>
            <a:ext cx="5904656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카메라까지의 거리에 따라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레벨 계산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m(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실수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</a:p>
          <a:p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점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M = </a:t>
            </a:r>
            <a:r>
              <a:rPr lang="en-US" altLang="ko-KR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(m)</a:t>
            </a:r>
          </a:p>
          <a:p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선형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en-US" altLang="ko-KR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Trilinear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Interpolation):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인접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레벨의 가중 평균 적용</a:t>
            </a:r>
            <a:endParaRPr lang="ko-KR" altLang="en-US" sz="1400" dirty="0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08" y="5386279"/>
            <a:ext cx="2844000" cy="120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08" y="3893867"/>
            <a:ext cx="2844000" cy="120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4583110" y="5661248"/>
            <a:ext cx="504056" cy="43204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087166" y="5661248"/>
            <a:ext cx="504056" cy="432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583110" y="6090726"/>
            <a:ext cx="504056" cy="43204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087166" y="6090726"/>
            <a:ext cx="504056" cy="4320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64830" y="4659000"/>
            <a:ext cx="1116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33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선형 샘플링</a:t>
            </a:r>
            <a:endParaRPr lang="ko-KR" altLang="en-US" sz="1400" b="1" dirty="0">
              <a:solidFill>
                <a:srgbClr val="0033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5976" y="6537544"/>
            <a:ext cx="1463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레벨 </a:t>
            </a:r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(M+1)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5819837" y="3861048"/>
                <a:ext cx="3288667" cy="307777"/>
              </a:xfrm>
              <a:prstGeom prst="rect">
                <a:avLst/>
              </a:prstGeom>
            </p:spPr>
            <p:txBody>
              <a:bodyPr wrap="square" lIns="36000" rIns="3600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𝑪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𝑨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−(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𝒎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𝑴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))+(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𝑩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𝒎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𝑴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))</m:t>
                      </m:r>
                    </m:oMath>
                  </m:oMathPara>
                </a14:m>
                <a:endParaRPr lang="ko-KR" altLang="en-US" sz="1400" b="1" dirty="0">
                  <a:solidFill>
                    <a:srgbClr val="0000FF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837" y="3861048"/>
                <a:ext cx="3288667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86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/>
          <p:cNvSpPr/>
          <p:nvPr/>
        </p:nvSpPr>
        <p:spPr>
          <a:xfrm>
            <a:off x="4697815" y="5992280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273887" y="5061305"/>
            <a:ext cx="504056" cy="43204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777943" y="5061305"/>
            <a:ext cx="504056" cy="43204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273887" y="5490783"/>
            <a:ext cx="504056" cy="432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3777943" y="5490783"/>
            <a:ext cx="504056" cy="4320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203848" y="5922831"/>
            <a:ext cx="1149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레벨 </a:t>
            </a:r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88592" y="5392337"/>
            <a:ext cx="50405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206021" y="3964266"/>
            <a:ext cx="1162498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레벨 </a:t>
            </a:r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flipV="1">
            <a:off x="3597010" y="4719994"/>
            <a:ext cx="1800000" cy="900000"/>
          </a:xfrm>
          <a:prstGeom prst="curvedConnector3">
            <a:avLst>
              <a:gd name="adj1" fmla="val 67194"/>
            </a:avLst>
          </a:prstGeom>
          <a:ln w="19050">
            <a:solidFill>
              <a:srgbClr val="0D18F3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/>
          <p:nvPr/>
        </p:nvCxnSpPr>
        <p:spPr>
          <a:xfrm flipV="1">
            <a:off x="4920448" y="5344467"/>
            <a:ext cx="1800000" cy="900000"/>
          </a:xfrm>
          <a:prstGeom prst="curvedConnector3">
            <a:avLst>
              <a:gd name="adj1" fmla="val 67194"/>
            </a:avLst>
          </a:prstGeom>
          <a:ln>
            <a:solidFill>
              <a:srgbClr val="7030A0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5889144" y="5988374"/>
            <a:ext cx="11160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선형 샘플링</a:t>
            </a:r>
            <a:endParaRPr lang="ko-KR" altLang="en-US" sz="1400" b="1" dirty="0">
              <a:solidFill>
                <a:srgbClr val="7030A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423033" y="4521666"/>
            <a:ext cx="504056" cy="43204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A</a:t>
            </a:r>
            <a:endParaRPr lang="ko-KR" altLang="en-US" sz="1600" b="1" dirty="0"/>
          </a:p>
        </p:txBody>
      </p:sp>
      <p:sp>
        <p:nvSpPr>
          <p:cNvPr id="54" name="직사각형 53"/>
          <p:cNvSpPr/>
          <p:nvPr/>
        </p:nvSpPr>
        <p:spPr>
          <a:xfrm>
            <a:off x="6758366" y="5127442"/>
            <a:ext cx="504056" cy="432048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B</a:t>
            </a:r>
            <a:endParaRPr lang="ko-KR" altLang="en-US" sz="1600" b="1" dirty="0"/>
          </a:p>
        </p:txBody>
      </p:sp>
      <p:sp>
        <p:nvSpPr>
          <p:cNvPr id="55" name="직사각형 54"/>
          <p:cNvSpPr/>
          <p:nvPr/>
        </p:nvSpPr>
        <p:spPr>
          <a:xfrm>
            <a:off x="961684" y="5067716"/>
            <a:ext cx="1348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점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74321" y="6559222"/>
            <a:ext cx="1523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선형 </a:t>
            </a:r>
            <a:r>
              <a:rPr lang="ko-KR" altLang="en-US" sz="1400" b="1" dirty="0" err="1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필터링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307130" y="5930116"/>
            <a:ext cx="1685077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ko-KR" altLang="en-US" sz="1400" b="1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레벨 </a:t>
            </a: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m=1.2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C = A*0.8 + B*0.2</a:t>
            </a:r>
            <a:endParaRPr lang="ko-KR" altLang="en-US" sz="1400" b="1" dirty="0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308304" y="4221088"/>
            <a:ext cx="504056" cy="43204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C</a:t>
            </a:r>
            <a:endParaRPr lang="ko-KR" altLang="en-US" sz="1600" b="1" dirty="0"/>
          </a:p>
        </p:txBody>
      </p:sp>
      <p:cxnSp>
        <p:nvCxnSpPr>
          <p:cNvPr id="59" name="구부러진 연결선 58"/>
          <p:cNvCxnSpPr/>
          <p:nvPr/>
        </p:nvCxnSpPr>
        <p:spPr>
          <a:xfrm flipV="1">
            <a:off x="5946094" y="4437112"/>
            <a:ext cx="1356344" cy="3240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구부러진 연결선 65"/>
          <p:cNvCxnSpPr/>
          <p:nvPr/>
        </p:nvCxnSpPr>
        <p:spPr>
          <a:xfrm rot="5400000" flipH="1" flipV="1">
            <a:off x="7055130" y="4605616"/>
            <a:ext cx="504000" cy="57600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폭발 1 71"/>
          <p:cNvSpPr/>
          <p:nvPr/>
        </p:nvSpPr>
        <p:spPr>
          <a:xfrm>
            <a:off x="6228184" y="3140968"/>
            <a:ext cx="2498210" cy="713249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부드러운 이동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 smtClean="0">
                <a:solidFill>
                  <a:srgbClr val="0033CC"/>
                </a:solidFill>
              </a:rPr>
              <a:t>D3D11_TEXTURE_ADDRESS_MODE</a:t>
            </a:r>
            <a:r>
              <a:rPr lang="ko-KR" altLang="en-US" b="1" dirty="0" smtClean="0">
                <a:solidFill>
                  <a:srgbClr val="0033CC"/>
                </a:solidFill>
              </a:rPr>
              <a:t> </a:t>
            </a:r>
            <a:endParaRPr lang="en-US" altLang="ko-KR" b="1" dirty="0" smtClean="0">
              <a:solidFill>
                <a:srgbClr val="0033CC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11243"/>
              </p:ext>
            </p:extLst>
          </p:nvPr>
        </p:nvGraphicFramePr>
        <p:xfrm>
          <a:off x="179512" y="1196752"/>
          <a:ext cx="8784975" cy="1336200"/>
        </p:xfrm>
        <a:graphic>
          <a:graphicData uri="http://schemas.openxmlformats.org/drawingml/2006/table">
            <a:tbl>
              <a:tblPr/>
              <a:tblGrid>
                <a:gridCol w="3672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2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D3D11_TEXTURE_ADDRESS_WRAP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각 정수 위치에서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타일링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반복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D3D11_TEXTURE_ADDRESS_MIRROR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각 정수 위치에서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텍스쳐를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플립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대칭 반복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D3D11_TEXTURE_ADDRESS_CLAMP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보다 작으면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텍셀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1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보다 크면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텍셀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색상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D3D11_TEXTURE_ADDRESS_BORDER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보다 작거나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보다 크면 </a:t>
                      </a:r>
                      <a:r>
                        <a:rPr lang="en-US" altLang="ko-KR" sz="1400" dirty="0" err="1" smtClean="0"/>
                        <a:t>BorderColor</a:t>
                      </a:r>
                      <a:r>
                        <a:rPr lang="en-US" altLang="ko-KR" sz="1400" dirty="0" smtClean="0"/>
                        <a:t>[4]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색상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D3D11_TEXTURE_ADDRESS_MIRROR_ONCE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좌표의 절대값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보다 크면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텍셀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색상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2" descr="D:\Working\3D Game Programming\Game Institute\2007\GP1-Lecture Images\GP1_Textbook_img_2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688" y="2729907"/>
            <a:ext cx="1524000" cy="1524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39" y="2877735"/>
            <a:ext cx="1611310" cy="15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69" y="2851281"/>
            <a:ext cx="1584000" cy="15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50" y="5013176"/>
            <a:ext cx="1610696" cy="15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1" y="5022047"/>
            <a:ext cx="1603084" cy="15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350265" y="2610786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(0, 0)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13900" y="2610786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(4, 0)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50265" y="4402777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(0, 4)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13900" y="4402777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(4, 4)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98537" y="2610786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(0, 0)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336831" y="2610786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(4, 0)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98537" y="4402777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(0, 8)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36831" y="4402777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(4, 8)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035" y="4748741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(0, 0)</a:t>
            </a:r>
            <a:endParaRPr lang="ko-KR" altLang="en-US" sz="1400" b="1" dirty="0">
              <a:solidFill>
                <a:srgbClr val="7030A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28232" y="4748741"/>
            <a:ext cx="77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(1.4, 0)</a:t>
            </a:r>
            <a:endParaRPr lang="ko-KR" altLang="en-US" sz="1400" b="1" dirty="0">
              <a:solidFill>
                <a:srgbClr val="7030A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6566858"/>
            <a:ext cx="7348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(0, 1.4)</a:t>
            </a:r>
            <a:endParaRPr lang="ko-KR" altLang="en-US" sz="1400" b="1" dirty="0">
              <a:solidFill>
                <a:srgbClr val="7030A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49685" y="6566858"/>
            <a:ext cx="928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7030A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(1.4, 1.4)</a:t>
            </a:r>
            <a:endParaRPr lang="ko-KR" altLang="en-US" sz="1400" b="1" dirty="0">
              <a:solidFill>
                <a:srgbClr val="7030A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337763" y="4748741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(0, 0)</a:t>
            </a:r>
            <a:endParaRPr lang="ko-KR" altLang="en-US" sz="1400" b="1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823960" y="4748741"/>
            <a:ext cx="77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(1.3, 0)</a:t>
            </a:r>
            <a:endParaRPr lang="ko-KR" altLang="en-US" sz="1400" b="1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59216" y="6566858"/>
            <a:ext cx="77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(0, 1.3)</a:t>
            </a:r>
            <a:endParaRPr lang="ko-KR" altLang="en-US" sz="1400" b="1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45413" y="6566858"/>
            <a:ext cx="928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(1.3, 1.3)</a:t>
            </a:r>
            <a:endParaRPr lang="ko-KR" altLang="en-US" sz="1400" b="1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946" y="5013352"/>
            <a:ext cx="1599378" cy="158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6810164" y="4764888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(0, 0)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48458" y="4764888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(2, 0)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810164" y="655687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(0, 2)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348458" y="655687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(2, 2)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067" y="2863582"/>
            <a:ext cx="1592172" cy="16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1881255" y="2610786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(0, 0)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44890" y="2610786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(1, 0)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881255" y="4402777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(0, 1)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444890" y="4402777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(1, 1)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5041496"/>
            <a:ext cx="1188000" cy="119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4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 smtClean="0"/>
              <a:t>샘플러</a:t>
            </a:r>
            <a:r>
              <a:rPr lang="ko-KR" altLang="en-US" b="1" dirty="0" smtClean="0"/>
              <a:t> 상태</a:t>
            </a:r>
            <a:r>
              <a:rPr lang="en-US" altLang="ko-KR" b="1" dirty="0" smtClean="0"/>
              <a:t>(Sampler State)</a:t>
            </a:r>
            <a:r>
              <a:rPr lang="ko-KR" altLang="en-US" b="1" dirty="0" smtClean="0"/>
              <a:t> 객체 생성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94624" y="1224041"/>
            <a:ext cx="8941871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void ID3D11DeviceContext::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PSSetSamplers</a:t>
            </a:r>
            <a:r>
              <a:rPr lang="en-US" altLang="ko-KR" sz="1400" dirty="0" smtClean="0"/>
              <a:t>(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[in] UINT </a:t>
            </a:r>
            <a:r>
              <a:rPr lang="en-US" altLang="ko-KR" sz="1400" dirty="0" err="1"/>
              <a:t>StartSlot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UINT </a:t>
            </a:r>
            <a:r>
              <a:rPr lang="en-US" altLang="ko-KR" sz="1400" dirty="0" err="1"/>
              <a:t>NumSamplers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ID3D11SamplerState *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ppSamplers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4624" y="4203665"/>
            <a:ext cx="8941871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void ID3D11DeviceContext</a:t>
            </a:r>
            <a:r>
              <a:rPr lang="en-US" altLang="ko-KR" sz="1400" dirty="0" smtClean="0"/>
              <a:t>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VSSetSamplers</a:t>
            </a:r>
            <a:r>
              <a:rPr lang="en-US" altLang="ko-KR" sz="1400" dirty="0" smtClean="0"/>
              <a:t>(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[in] UINT </a:t>
            </a:r>
            <a:r>
              <a:rPr lang="en-US" altLang="ko-KR" sz="1400" dirty="0" err="1"/>
              <a:t>StartSlot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UINT </a:t>
            </a:r>
            <a:r>
              <a:rPr lang="en-US" altLang="ko-KR" sz="1400" dirty="0" err="1"/>
              <a:t>NumSamplers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ID3D11SamplerState *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ppSamplers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4624" y="5499809"/>
            <a:ext cx="8941871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void ID3D11DeviceContext</a:t>
            </a:r>
            <a:r>
              <a:rPr lang="en-US" altLang="ko-KR" sz="1400" dirty="0" smtClean="0"/>
              <a:t>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GSSetSamplers</a:t>
            </a:r>
            <a:r>
              <a:rPr lang="en-US" altLang="ko-KR" sz="1400" dirty="0" smtClean="0"/>
              <a:t>(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[in] UINT </a:t>
            </a:r>
            <a:r>
              <a:rPr lang="en-US" altLang="ko-KR" sz="1400" dirty="0" err="1"/>
              <a:t>StartSlot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UINT </a:t>
            </a:r>
            <a:r>
              <a:rPr lang="en-US" altLang="ko-KR" sz="1400" dirty="0" err="1"/>
              <a:t>NumSamplers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ID3D11SamplerState *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ppSamplers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5237"/>
              </p:ext>
            </p:extLst>
          </p:nvPr>
        </p:nvGraphicFramePr>
        <p:xfrm>
          <a:off x="4179141" y="3418400"/>
          <a:ext cx="4680521" cy="2890920"/>
        </p:xfrm>
        <a:graphic>
          <a:graphicData uri="http://schemas.openxmlformats.org/drawingml/2006/table">
            <a:tbl>
              <a:tblPr/>
              <a:tblGrid>
                <a:gridCol w="1469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0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Filter</a:t>
                      </a:r>
                      <a:endParaRPr lang="en-US" altLang="ko-KR" sz="13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D3D11_FILTER_MIN_MAG_MIP_LINEAR</a:t>
                      </a:r>
                      <a:endParaRPr lang="en-US" altLang="ko-KR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ko-KR" sz="1300" dirty="0" err="1" smtClean="0"/>
                        <a:t>AddressU</a:t>
                      </a:r>
                      <a:endParaRPr lang="en-US" sz="13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D3D11_TEXTURE_ADDRESS_CLAMP</a:t>
                      </a:r>
                      <a:endParaRPr lang="en-US" altLang="ko-KR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ko-KR" sz="1300" dirty="0" err="1" smtClean="0"/>
                        <a:t>AddressV</a:t>
                      </a:r>
                      <a:endParaRPr lang="en-US" sz="13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D3D11_TEXTURE_ADDRESS_CLAMP</a:t>
                      </a:r>
                      <a:endParaRPr lang="en-US" altLang="ko-KR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ko-KR" sz="1300" dirty="0" err="1" smtClean="0"/>
                        <a:t>AddressW</a:t>
                      </a:r>
                      <a:endParaRPr lang="en-US" sz="1300" b="1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D3D11_TEXTURE_ADDRESS_CLAMP</a:t>
                      </a:r>
                      <a:endParaRPr lang="en-US" altLang="ko-KR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ko-KR" sz="1300" dirty="0" err="1" smtClean="0"/>
                        <a:t>MipLODBias</a:t>
                      </a:r>
                      <a:endParaRPr lang="en-US" sz="13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0</a:t>
                      </a:r>
                      <a:endParaRPr lang="ko-KR" altLang="en-US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ko-KR" sz="1300" dirty="0" err="1" smtClean="0"/>
                        <a:t>MaxAnisotropy</a:t>
                      </a:r>
                      <a:endParaRPr lang="en-US" sz="13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</a:t>
                      </a:r>
                      <a:endParaRPr lang="ko-KR" altLang="en-US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ko-KR" sz="1300" dirty="0" err="1" smtClean="0"/>
                        <a:t>ComparisonFunc</a:t>
                      </a:r>
                      <a:endParaRPr lang="en-US" sz="13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D3D11_COMPARISON_NEVER</a:t>
                      </a:r>
                      <a:endParaRPr lang="ko-KR" altLang="en-US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ko-KR" sz="1300" dirty="0" err="1" smtClean="0"/>
                        <a:t>BorderColor</a:t>
                      </a:r>
                      <a:r>
                        <a:rPr lang="en-US" altLang="ko-KR" sz="1300" dirty="0" smtClean="0"/>
                        <a:t>[4]</a:t>
                      </a:r>
                      <a:endParaRPr lang="en-US" sz="13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float4(1.0f,1.0f,1.0f,1.0f)</a:t>
                      </a:r>
                      <a:endParaRPr lang="ko-KR" altLang="en-US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ko-KR" sz="1300" dirty="0" err="1" smtClean="0"/>
                        <a:t>MinLOD</a:t>
                      </a:r>
                      <a:endParaRPr 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-</a:t>
                      </a:r>
                      <a:r>
                        <a:rPr lang="en-US" altLang="ko-KR" sz="1300" b="1" dirty="0" smtClean="0"/>
                        <a:t>FLT_MAX</a:t>
                      </a:r>
                      <a:endParaRPr lang="ko-KR" altLang="en-US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US" altLang="ko-KR" sz="1300" dirty="0" err="1" smtClean="0"/>
                        <a:t>MaxLOD</a:t>
                      </a:r>
                      <a:endParaRPr lang="en-US" sz="13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/>
                        <a:t>FLT_MAX</a:t>
                      </a:r>
                      <a:endParaRPr lang="ko-KR" altLang="en-US" sz="1300" b="1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044290"/>
              </p:ext>
            </p:extLst>
          </p:nvPr>
        </p:nvGraphicFramePr>
        <p:xfrm>
          <a:off x="395536" y="2483264"/>
          <a:ext cx="8568951" cy="801720"/>
        </p:xfrm>
        <a:graphic>
          <a:graphicData uri="http://schemas.openxmlformats.org/drawingml/2006/table">
            <a:tbl>
              <a:tblPr/>
              <a:tblGrid>
                <a:gridCol w="147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3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0" dirty="0" err="1" smtClean="0"/>
                        <a:t>StartSlot</a:t>
                      </a:r>
                      <a:endParaRPr lang="en-US" altLang="ko-KR" sz="1400" i="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샘플러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상태 객체를 연결할 슬롯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각 </a:t>
                      </a:r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단계에 </a:t>
                      </a:r>
                      <a:r>
                        <a:rPr lang="en-US" altLang="ko-KR" sz="1400" b="1" dirty="0" smtClean="0">
                          <a:solidFill>
                            <a:srgbClr val="0000FF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16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개 </a:t>
                      </a:r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샘플러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슬롯 사용 가능</a:t>
                      </a:r>
                      <a:endParaRPr lang="en-US" altLang="ko-KR" sz="1400" dirty="0" smtClean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NumSamplers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연결할 </a:t>
                      </a: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샘플러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상태 객체의 개수</a:t>
                      </a:r>
                      <a:endParaRPr lang="en-US" altLang="ko-KR" sz="1400" b="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ppSamplers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샘플러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상태 객체의 배열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샘플러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상태 객체가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NULL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이면 </a:t>
                      </a:r>
                      <a:r>
                        <a:rPr lang="ko-KR" altLang="en-US" sz="1400" b="1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기본 </a:t>
                      </a:r>
                      <a:r>
                        <a:rPr lang="ko-KR" altLang="en-US" sz="1400" b="1" kern="1200" dirty="0" err="1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샘플러</a:t>
                      </a:r>
                      <a:r>
                        <a:rPr lang="ko-KR" altLang="en-US" sz="1400" b="1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상태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를 사용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5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쉐이더</a:t>
            </a:r>
            <a:r>
              <a:rPr lang="ko-KR" altLang="en-US" dirty="0" smtClean="0"/>
              <a:t>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버퍼 리소스</a:t>
            </a:r>
            <a:r>
              <a:rPr lang="en-US" altLang="ko-KR" b="1" dirty="0" smtClean="0"/>
              <a:t>(Buffer Resource)</a:t>
            </a:r>
            <a:endParaRPr lang="ko-KR" altLang="en-US" b="1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504" y="1167846"/>
            <a:ext cx="8941871" cy="452431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dirty="0" smtClean="0"/>
              <a:t>D3D11_BUFFER_DESC </a:t>
            </a:r>
            <a:r>
              <a:rPr lang="en-US" altLang="ko-KR" sz="1400" dirty="0"/>
              <a:t>d3dBufferDesc;</a:t>
            </a:r>
          </a:p>
          <a:p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(&amp;d3dBufferDesc,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(D3D11_BUFFER_DESC));</a:t>
            </a:r>
          </a:p>
          <a:p>
            <a:r>
              <a:rPr lang="en-US" altLang="ko-KR" sz="1400" dirty="0" smtClean="0"/>
              <a:t>d3dBufferDesc.Usage </a:t>
            </a:r>
            <a:r>
              <a:rPr lang="en-US" altLang="ko-KR" sz="1400" dirty="0"/>
              <a:t>= D3D11_USAGE_DEFAULT;</a:t>
            </a:r>
          </a:p>
          <a:p>
            <a:r>
              <a:rPr lang="en-US" altLang="ko-KR" sz="1400" dirty="0" smtClean="0"/>
              <a:t>d3dBufferDesc.ByteWidth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2 </a:t>
            </a:r>
            <a:r>
              <a:rPr lang="en-US" altLang="ko-KR" sz="1400" dirty="0"/>
              <a:t>* </a:t>
            </a:r>
            <a:r>
              <a:rPr lang="en-US" altLang="ko-KR" sz="1400" dirty="0" err="1" smtClean="0"/>
              <a:t>m_nFaces</a:t>
            </a:r>
            <a:r>
              <a:rPr lang="en-US" altLang="ko-KR" sz="1400" dirty="0" smtClean="0"/>
              <a:t> * </a:t>
            </a:r>
            <a:r>
              <a:rPr lang="en-US" altLang="ko-KR" sz="1400" dirty="0" err="1" smtClean="0"/>
              <a:t>sizeof</a:t>
            </a:r>
            <a:r>
              <a:rPr lang="en-US" altLang="ko-KR" sz="1400" dirty="0" smtClean="0"/>
              <a:t>(D3DXVECTOR4);</a:t>
            </a:r>
            <a:endParaRPr lang="en-US" altLang="ko-KR" sz="1400" dirty="0"/>
          </a:p>
          <a:p>
            <a:r>
              <a:rPr lang="en-US" altLang="ko-KR" sz="1400" dirty="0" smtClean="0"/>
              <a:t>d3dBufferDesc.BindFlags </a:t>
            </a:r>
            <a:r>
              <a:rPr lang="en-US" altLang="ko-KR" sz="1400" dirty="0"/>
              <a:t>=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D3D11_BIND_</a:t>
            </a:r>
            <a:r>
              <a:rPr lang="en-US" altLang="ko-KR" sz="1400" b="1" dirty="0">
                <a:solidFill>
                  <a:srgbClr val="0000FF"/>
                </a:solidFill>
              </a:rPr>
              <a:t>SHADER_RESOURCE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d3dBufferDesc.CPUAccessFlags </a:t>
            </a:r>
            <a:r>
              <a:rPr lang="en-US" altLang="ko-KR" sz="1400" dirty="0"/>
              <a:t>= 0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D3DXVECTOR4 *</a:t>
            </a:r>
            <a:r>
              <a:rPr lang="en-US" altLang="ko-KR" sz="1400" b="1" dirty="0" smtClean="0"/>
              <a:t>pd3dvData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new </a:t>
            </a:r>
            <a:r>
              <a:rPr lang="en-US" altLang="ko-KR" sz="1400" dirty="0" smtClean="0"/>
              <a:t>D3DXVECTOR4[2 </a:t>
            </a:r>
            <a:r>
              <a:rPr lang="en-US" altLang="ko-KR" sz="1400" dirty="0"/>
              <a:t>* </a:t>
            </a:r>
            <a:r>
              <a:rPr lang="en-US" altLang="ko-KR" sz="1400" dirty="0" err="1"/>
              <a:t>m_nFaces</a:t>
            </a:r>
            <a:r>
              <a:rPr lang="en-US" altLang="ko-KR" sz="1400" dirty="0" smtClean="0"/>
              <a:t>];</a:t>
            </a:r>
          </a:p>
          <a:p>
            <a:r>
              <a:rPr lang="en-US" altLang="ko-KR" sz="1400" dirty="0" smtClean="0"/>
              <a:t>…</a:t>
            </a:r>
            <a:endParaRPr lang="en-US" altLang="ko-KR" sz="1400" dirty="0"/>
          </a:p>
          <a:p>
            <a:r>
              <a:rPr lang="en-US" altLang="ko-KR" sz="1400" dirty="0" smtClean="0"/>
              <a:t>D3D11_SUBRESOURCE_DATA </a:t>
            </a:r>
            <a:r>
              <a:rPr lang="en-US" altLang="ko-KR" sz="1400" dirty="0"/>
              <a:t>d3dBufferData;</a:t>
            </a:r>
          </a:p>
          <a:p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(&amp;d3dBufferData,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(D3D11_SUBRESOURCE_DATA));</a:t>
            </a:r>
          </a:p>
          <a:p>
            <a:r>
              <a:rPr lang="en-US" altLang="ko-KR" sz="1400" dirty="0" smtClean="0"/>
              <a:t>d3dBufferData.pSysMem </a:t>
            </a:r>
            <a:r>
              <a:rPr lang="en-US" altLang="ko-KR" sz="1400" dirty="0"/>
              <a:t>= </a:t>
            </a:r>
            <a:r>
              <a:rPr lang="en-US" altLang="ko-KR" sz="1400" b="1" dirty="0"/>
              <a:t>pd3dvData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pd3dDevice-</a:t>
            </a:r>
            <a:r>
              <a:rPr lang="en-US" altLang="ko-KR" sz="1400" dirty="0"/>
              <a:t>&gt;</a:t>
            </a:r>
            <a:r>
              <a:rPr lang="en-US" altLang="ko-KR" sz="1400" b="1" dirty="0" err="1">
                <a:solidFill>
                  <a:srgbClr val="0000FF"/>
                </a:solidFill>
              </a:rPr>
              <a:t>CreateBuffer</a:t>
            </a:r>
            <a:r>
              <a:rPr lang="en-US" altLang="ko-KR" sz="1400" dirty="0"/>
              <a:t>(&amp;d3dBufferDesc, &amp;d3dBufferData, </a:t>
            </a:r>
            <a:r>
              <a:rPr lang="en-US" altLang="ko-KR" sz="1400" dirty="0" smtClean="0"/>
              <a:t>&amp;</a:t>
            </a:r>
            <a:r>
              <a:rPr lang="en-US" altLang="ko-KR" sz="1400" b="1" dirty="0" smtClean="0"/>
              <a:t>m_pd3dTriCenterBuffer</a:t>
            </a:r>
            <a:r>
              <a:rPr lang="en-US" altLang="ko-KR" sz="1400" dirty="0" smtClean="0"/>
              <a:t>);</a:t>
            </a:r>
          </a:p>
          <a:p>
            <a:endParaRPr lang="ko-KR" altLang="en-US" sz="800" dirty="0"/>
          </a:p>
          <a:p>
            <a:r>
              <a:rPr lang="en-US" altLang="ko-KR" sz="1400" dirty="0" smtClean="0"/>
              <a:t>D3D11_SHADER_RESOURCE_VIEW_DESC d3dsrvDesc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err="1" smtClean="0"/>
              <a:t>ZeroMemory</a:t>
            </a:r>
            <a:r>
              <a:rPr lang="en-US" altLang="ko-KR" sz="1400" dirty="0" smtClean="0"/>
              <a:t>(&amp;d3dsrvDesc</a:t>
            </a:r>
            <a:r>
              <a:rPr lang="en-US" altLang="ko-KR" sz="1400" dirty="0"/>
              <a:t>, </a:t>
            </a:r>
            <a:r>
              <a:rPr lang="en-US" altLang="ko-KR" sz="1400" dirty="0" err="1" smtClean="0"/>
              <a:t>sizeof</a:t>
            </a:r>
            <a:r>
              <a:rPr lang="en-US" altLang="ko-KR" sz="1400" dirty="0" smtClean="0"/>
              <a:t>(D3D11_SHADER_RESOURCE_VIEW_DESC));</a:t>
            </a:r>
            <a:endParaRPr lang="en-US" altLang="ko-KR" sz="1400" dirty="0"/>
          </a:p>
          <a:p>
            <a:r>
              <a:rPr lang="en-US" altLang="ko-KR" sz="1400" dirty="0"/>
              <a:t>d3dsrvDesc.Format = </a:t>
            </a:r>
            <a:r>
              <a:rPr lang="en-US" altLang="ko-KR" sz="1400" dirty="0" smtClean="0"/>
              <a:t>DXGI_FORMAT_R32G32B32A32_FLOAT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d3dsrvDesc.ViewDimension =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D3D11_SRV_DIMENSION_BUFFER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d3dsrvDesc.Buffer.FirstElement </a:t>
            </a:r>
            <a:r>
              <a:rPr lang="en-US" altLang="ko-KR" sz="1400" dirty="0"/>
              <a:t>= 0;</a:t>
            </a:r>
          </a:p>
          <a:p>
            <a:r>
              <a:rPr lang="en-US" altLang="ko-KR" sz="1400" dirty="0" smtClean="0"/>
              <a:t>d3dsrvDesc.Buffer.NumElements = </a:t>
            </a:r>
            <a:r>
              <a:rPr lang="en-US" altLang="ko-KR" sz="1400" dirty="0"/>
              <a:t>2 * </a:t>
            </a:r>
            <a:r>
              <a:rPr lang="en-US" altLang="ko-KR" sz="1400" dirty="0" err="1" smtClean="0"/>
              <a:t>m_nFaces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pd3dDevice-</a:t>
            </a:r>
            <a:r>
              <a:rPr lang="en-US" altLang="ko-KR" sz="1400" dirty="0"/>
              <a:t>&gt;</a:t>
            </a:r>
            <a:r>
              <a:rPr lang="en-US" altLang="ko-KR" sz="1400" b="1" dirty="0" err="1" smtClean="0"/>
              <a:t>CreateShaderResourceView</a:t>
            </a:r>
            <a:r>
              <a:rPr lang="en-US" altLang="ko-KR" sz="1400" dirty="0" smtClean="0"/>
              <a:t>(</a:t>
            </a:r>
            <a:r>
              <a:rPr lang="en-US" altLang="ko-KR" sz="1400" dirty="0"/>
              <a:t>m_pd3dTriCenterBuffer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&amp;d3dsrvDesc, </a:t>
            </a:r>
            <a:r>
              <a:rPr lang="en-US" altLang="ko-KR" sz="1400" dirty="0" smtClean="0"/>
              <a:t>&amp;</a:t>
            </a:r>
            <a:r>
              <a:rPr lang="en-US" altLang="ko-KR" sz="1400" b="1" dirty="0" smtClean="0"/>
              <a:t>m_pd3dsrvTriCenter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/>
              <a:t>pd3dDeviceContext-</a:t>
            </a:r>
            <a:r>
              <a:rPr lang="en-US" altLang="ko-KR" sz="1400" dirty="0" smtClean="0"/>
              <a:t>&gt;</a:t>
            </a:r>
            <a:r>
              <a:rPr lang="en-US" altLang="ko-KR" sz="1400" b="1" dirty="0" err="1" smtClean="0"/>
              <a:t>VSSetShaderResources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3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1, </a:t>
            </a:r>
            <a:r>
              <a:rPr lang="en-US" altLang="ko-KR" sz="1400" dirty="0" smtClean="0"/>
              <a:t>&amp;</a:t>
            </a:r>
            <a:r>
              <a:rPr lang="en-US" altLang="ko-KR" sz="1400" b="1" dirty="0" smtClean="0"/>
              <a:t>m_pd3dsrvTriCenter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4768673" y="904958"/>
            <a:ext cx="424496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/>
              <a:t>ID3D11Buffer</a:t>
            </a:r>
            <a:r>
              <a:rPr lang="en-US" altLang="ko-KR" sz="1400" dirty="0"/>
              <a:t> *</a:t>
            </a:r>
            <a:r>
              <a:rPr lang="en-US" altLang="ko-KR" sz="1400" dirty="0" smtClean="0"/>
              <a:t>m_pd3dTriCenterBuffer;</a:t>
            </a:r>
            <a:endParaRPr lang="en-US" altLang="ko-KR" sz="1400" dirty="0"/>
          </a:p>
          <a:p>
            <a:r>
              <a:rPr lang="en-US" altLang="ko-KR" sz="1400" dirty="0"/>
              <a:t>ID3D11ShaderResourceView *</a:t>
            </a:r>
            <a:r>
              <a:rPr lang="en-US" altLang="ko-KR" sz="1400" dirty="0" smtClean="0"/>
              <a:t>m_pd3dsrvTriCenter;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7504" y="5951602"/>
            <a:ext cx="8931282" cy="86177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VS_PIPE_IN output;</a:t>
            </a:r>
            <a:endParaRPr lang="en-US" altLang="ko-KR" sz="1400" dirty="0"/>
          </a:p>
          <a:p>
            <a:r>
              <a:rPr lang="en-US" altLang="ko-KR" sz="800" dirty="0" smtClean="0"/>
              <a:t> </a:t>
            </a:r>
          </a:p>
          <a:p>
            <a:r>
              <a:rPr lang="en-US" altLang="ko-KR" sz="1400" dirty="0" err="1" smtClean="0"/>
              <a:t>output.pos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gTriCenterBuffer.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Load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nFace</a:t>
            </a:r>
            <a:r>
              <a:rPr lang="en-US" altLang="ko-KR" sz="1400" dirty="0" smtClean="0"/>
              <a:t> * 2);</a:t>
            </a:r>
            <a:endParaRPr lang="en-US" altLang="ko-KR" sz="1400" dirty="0"/>
          </a:p>
          <a:p>
            <a:r>
              <a:rPr lang="en-US" altLang="ko-KR" sz="1400" dirty="0" err="1" smtClean="0"/>
              <a:t>output.dir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gTriCenterBuffer.Load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nFace</a:t>
            </a:r>
            <a:r>
              <a:rPr lang="en-US" altLang="ko-KR" sz="1400" dirty="0" smtClean="0"/>
              <a:t> * 2 </a:t>
            </a:r>
            <a:r>
              <a:rPr lang="en-US" altLang="ko-KR" sz="1400" dirty="0"/>
              <a:t>+ 1);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44208" y="5763736"/>
            <a:ext cx="2297734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VS_PIPE_IN {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en-US" altLang="ko-KR" sz="1400" dirty="0" smtClean="0"/>
              <a:t>float3 </a:t>
            </a:r>
            <a:r>
              <a:rPr lang="en-US" altLang="ko-KR" sz="1400" dirty="0" err="1" smtClean="0"/>
              <a:t>pos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POSITION;</a:t>
            </a:r>
          </a:p>
          <a:p>
            <a:r>
              <a:rPr lang="en-US" altLang="ko-KR" sz="1400" dirty="0" smtClean="0"/>
              <a:t>   float3 </a:t>
            </a:r>
            <a:r>
              <a:rPr lang="en-US" altLang="ko-KR" sz="1400" dirty="0" err="1"/>
              <a:t>dir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DIRECTION;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2078494" y="5805264"/>
            <a:ext cx="3933666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Buffer</a:t>
            </a:r>
            <a:r>
              <a:rPr lang="en-US" altLang="ko-KR" sz="1400" dirty="0"/>
              <a:t>&lt;float4&gt; </a:t>
            </a:r>
            <a:r>
              <a:rPr lang="en-US" altLang="ko-KR" sz="1400" dirty="0" err="1" smtClean="0"/>
              <a:t>gTriCenterBuffer</a:t>
            </a:r>
            <a:r>
              <a:rPr lang="en-US" altLang="ko-KR" sz="1400" dirty="0" smtClean="0"/>
              <a:t> : register(t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3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5724128" y="2504151"/>
            <a:ext cx="136815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m_nFaces</a:t>
            </a:r>
            <a:r>
              <a:rPr lang="en-US" altLang="ko-KR" sz="1400" dirty="0" smtClean="0"/>
              <a:t>;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423444" y="4221088"/>
            <a:ext cx="259200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6000" rIns="36000" rtlCol="0">
            <a:noAutofit/>
          </a:bodyPr>
          <a:lstStyle/>
          <a:p>
            <a:r>
              <a:rPr lang="en-US" altLang="ko-KR" sz="1200" dirty="0" err="1"/>
              <a:t>typedef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struct</a:t>
            </a:r>
            <a:r>
              <a:rPr lang="en-US" altLang="ko-KR" sz="1200" dirty="0"/>
              <a:t> D3D11_BUFFER_SRV {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UINT </a:t>
            </a:r>
            <a:r>
              <a:rPr lang="en-US" altLang="ko-KR" sz="1200" dirty="0" err="1" smtClean="0"/>
              <a:t>FirstElement</a:t>
            </a:r>
            <a:r>
              <a:rPr lang="en-US" altLang="ko-KR" sz="1200" dirty="0" smtClean="0"/>
              <a:t>;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UINT </a:t>
            </a:r>
            <a:r>
              <a:rPr lang="en-US" altLang="ko-KR" sz="1200" dirty="0" err="1" smtClean="0"/>
              <a:t>NumElements</a:t>
            </a:r>
            <a:r>
              <a:rPr lang="en-US" altLang="ko-KR" sz="1200" dirty="0" smtClean="0"/>
              <a:t>; </a:t>
            </a:r>
          </a:p>
          <a:p>
            <a:r>
              <a:rPr lang="en-US" altLang="ko-KR" sz="1200" dirty="0" smtClean="0"/>
              <a:t>} </a:t>
            </a:r>
            <a:r>
              <a:rPr lang="en-US" altLang="ko-KR" sz="1200" b="1" dirty="0">
                <a:solidFill>
                  <a:srgbClr val="0000CC"/>
                </a:solidFill>
              </a:rPr>
              <a:t>D3D11_BUFFER_SRV</a:t>
            </a:r>
            <a:r>
              <a:rPr lang="en-US" altLang="ko-KR" sz="1200" dirty="0"/>
              <a:t>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0793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변환</a:t>
            </a:r>
            <a:r>
              <a:rPr lang="en-US" altLang="ko-KR" b="1" dirty="0" smtClean="0"/>
              <a:t>(Transforming Texture)</a:t>
            </a:r>
            <a:endParaRPr lang="en-US" altLang="ko-KR" b="1" dirty="0"/>
          </a:p>
          <a:p>
            <a:pPr lvl="1">
              <a:spcBef>
                <a:spcPts val="0"/>
              </a:spcBef>
            </a:pPr>
            <a:r>
              <a:rPr lang="en-US" altLang="ko-KR" dirty="0" smtClean="0">
                <a:latin typeface="+mn-lt"/>
              </a:rPr>
              <a:t>2D </a:t>
            </a:r>
            <a:r>
              <a:rPr lang="ko-KR" altLang="en-US" dirty="0" err="1" smtClean="0">
                <a:latin typeface="+mn-lt"/>
              </a:rPr>
              <a:t>텍스쳐</a:t>
            </a:r>
            <a:r>
              <a:rPr lang="ko-KR" altLang="en-US" dirty="0" smtClean="0">
                <a:latin typeface="+mn-lt"/>
              </a:rPr>
              <a:t> 좌표는 </a:t>
            </a:r>
            <a:r>
              <a:rPr lang="en-US" altLang="ko-KR" dirty="0" smtClean="0">
                <a:latin typeface="+mn-lt"/>
              </a:rPr>
              <a:t>2D </a:t>
            </a:r>
            <a:r>
              <a:rPr lang="ko-KR" altLang="en-US" dirty="0" err="1" smtClean="0">
                <a:latin typeface="+mn-lt"/>
              </a:rPr>
              <a:t>좌표계의</a:t>
            </a:r>
            <a:r>
              <a:rPr lang="ko-KR" altLang="en-US" dirty="0" smtClean="0">
                <a:latin typeface="+mn-lt"/>
              </a:rPr>
              <a:t> 점</a:t>
            </a:r>
            <a:r>
              <a:rPr lang="en-US" altLang="ko-KR" dirty="0" smtClean="0">
                <a:latin typeface="+mn-lt"/>
              </a:rPr>
              <a:t/>
            </a:r>
            <a:br>
              <a:rPr lang="en-US" altLang="ko-KR" dirty="0" smtClean="0">
                <a:latin typeface="+mn-lt"/>
              </a:rPr>
            </a:br>
            <a:r>
              <a:rPr lang="ko-KR" altLang="en-US" dirty="0" err="1" smtClean="0">
                <a:latin typeface="+mn-lt"/>
              </a:rPr>
              <a:t>텍스쳐</a:t>
            </a:r>
            <a:r>
              <a:rPr lang="ko-KR" altLang="en-US" dirty="0" smtClean="0">
                <a:latin typeface="+mn-lt"/>
              </a:rPr>
              <a:t> 좌표를 변환</a:t>
            </a:r>
            <a:r>
              <a:rPr lang="en-US" altLang="ko-KR" dirty="0" smtClean="0">
                <a:latin typeface="+mn-lt"/>
              </a:rPr>
              <a:t>(</a:t>
            </a:r>
            <a:r>
              <a:rPr lang="ko-KR" altLang="en-US" dirty="0" smtClean="0">
                <a:latin typeface="+mn-lt"/>
              </a:rPr>
              <a:t>평행이동</a:t>
            </a:r>
            <a:r>
              <a:rPr lang="en-US" altLang="ko-KR" dirty="0" smtClean="0">
                <a:latin typeface="+mn-lt"/>
              </a:rPr>
              <a:t>, </a:t>
            </a:r>
            <a:r>
              <a:rPr lang="ko-KR" altLang="en-US" dirty="0" smtClean="0">
                <a:latin typeface="+mn-lt"/>
              </a:rPr>
              <a:t>회전</a:t>
            </a:r>
            <a:r>
              <a:rPr lang="en-US" altLang="ko-KR" dirty="0" smtClean="0">
                <a:latin typeface="+mn-lt"/>
              </a:rPr>
              <a:t>, </a:t>
            </a:r>
            <a:r>
              <a:rPr lang="ko-KR" altLang="en-US" dirty="0" smtClean="0">
                <a:latin typeface="+mn-lt"/>
              </a:rPr>
              <a:t>크기 변환</a:t>
            </a:r>
            <a:r>
              <a:rPr lang="en-US" altLang="ko-KR" dirty="0" smtClean="0">
                <a:latin typeface="+mn-lt"/>
              </a:rPr>
              <a:t>)</a:t>
            </a:r>
            <a:r>
              <a:rPr lang="ko-KR" altLang="en-US" dirty="0" smtClean="0">
                <a:latin typeface="+mn-lt"/>
              </a:rPr>
              <a:t>할 수 있음</a:t>
            </a:r>
            <a:r>
              <a:rPr lang="en-US" altLang="ko-KR" dirty="0" smtClean="0">
                <a:latin typeface="+mn-lt"/>
              </a:rPr>
              <a:t/>
            </a:r>
            <a:br>
              <a:rPr lang="en-US" altLang="ko-KR" dirty="0" smtClean="0">
                <a:latin typeface="+mn-lt"/>
              </a:rPr>
            </a:br>
            <a:r>
              <a:rPr lang="ko-KR" altLang="en-US" dirty="0" err="1" smtClean="0">
                <a:latin typeface="+mn-lt"/>
              </a:rPr>
              <a:t>텍스쳐</a:t>
            </a:r>
            <a:r>
              <a:rPr lang="en-US" altLang="ko-KR" dirty="0" smtClean="0">
                <a:latin typeface="+mn-lt"/>
              </a:rPr>
              <a:t> </a:t>
            </a:r>
            <a:r>
              <a:rPr lang="ko-KR" altLang="en-US" dirty="0" smtClean="0">
                <a:latin typeface="+mn-lt"/>
              </a:rPr>
              <a:t>좌표를 변환하면 </a:t>
            </a:r>
            <a:r>
              <a:rPr lang="ko-KR" altLang="en-US" dirty="0" err="1" smtClean="0">
                <a:latin typeface="+mn-lt"/>
              </a:rPr>
              <a:t>텍스쳐</a:t>
            </a:r>
            <a:r>
              <a:rPr lang="ko-KR" altLang="en-US" dirty="0" smtClean="0">
                <a:latin typeface="+mn-lt"/>
              </a:rPr>
              <a:t> </a:t>
            </a:r>
            <a:r>
              <a:rPr lang="ko-KR" altLang="en-US" dirty="0" err="1" smtClean="0">
                <a:latin typeface="+mn-lt"/>
              </a:rPr>
              <a:t>매핑의</a:t>
            </a:r>
            <a:r>
              <a:rPr lang="ko-KR" altLang="en-US" dirty="0" smtClean="0">
                <a:latin typeface="+mn-lt"/>
              </a:rPr>
              <a:t> 결과가 달라짐</a:t>
            </a:r>
            <a:endParaRPr lang="en-US" altLang="ko-KR" dirty="0" smtClean="0">
              <a:latin typeface="+mn-lt"/>
            </a:endParaRPr>
          </a:p>
          <a:p>
            <a:pPr lvl="1">
              <a:spcBef>
                <a:spcPts val="0"/>
              </a:spcBef>
            </a:pPr>
            <a:r>
              <a:rPr lang="ko-KR" altLang="en-US" dirty="0" err="1" smtClean="0">
                <a:latin typeface="+mn-lt"/>
              </a:rPr>
              <a:t>텍스쳐</a:t>
            </a:r>
            <a:r>
              <a:rPr lang="ko-KR" altLang="en-US" dirty="0" smtClean="0">
                <a:latin typeface="+mn-lt"/>
              </a:rPr>
              <a:t> 좌표의 크기 변환</a:t>
            </a:r>
            <a:r>
              <a:rPr lang="en-US" altLang="ko-KR" dirty="0" smtClean="0">
                <a:latin typeface="+mn-lt"/>
              </a:rPr>
              <a:t/>
            </a:r>
            <a:br>
              <a:rPr lang="en-US" altLang="ko-KR" dirty="0" smtClean="0">
                <a:latin typeface="+mn-lt"/>
              </a:rPr>
            </a:br>
            <a:r>
              <a:rPr lang="ko-KR" altLang="en-US" dirty="0" err="1"/>
              <a:t>텍스쳐</a:t>
            </a:r>
            <a:r>
              <a:rPr lang="ko-KR" altLang="en-US" dirty="0"/>
              <a:t> </a:t>
            </a:r>
            <a:r>
              <a:rPr lang="ko-KR" altLang="en-US" dirty="0" smtClean="0"/>
              <a:t>좌표 </a:t>
            </a:r>
            <a:r>
              <a:rPr lang="en-US" altLang="ko-KR" dirty="0" smtClean="0">
                <a:latin typeface="+mn-lt"/>
              </a:rPr>
              <a:t>(0, 1)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(0, 1) * 3 = (0, 3)</a:t>
            </a:r>
          </a:p>
          <a:p>
            <a:pPr lvl="1">
              <a:spcBef>
                <a:spcPts val="0"/>
              </a:spcBef>
            </a:pPr>
            <a:r>
              <a:rPr lang="ko-KR" altLang="en-US" dirty="0" err="1"/>
              <a:t>텍스쳐</a:t>
            </a:r>
            <a:r>
              <a:rPr lang="ko-KR" altLang="en-US" dirty="0"/>
              <a:t> 좌표의 </a:t>
            </a:r>
            <a:r>
              <a:rPr lang="ko-KR" altLang="en-US" dirty="0" smtClean="0"/>
              <a:t>평행이동 </a:t>
            </a:r>
            <a:r>
              <a:rPr lang="ko-KR" altLang="en-US" dirty="0"/>
              <a:t>변환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구름 등이 움직이는 효과를 얻을 수 있음</a:t>
            </a:r>
            <a:endParaRPr lang="en-US" altLang="ko-KR" dirty="0">
              <a:latin typeface="+mn-lt"/>
            </a:endParaRPr>
          </a:p>
          <a:p>
            <a:pPr lvl="1">
              <a:spcBef>
                <a:spcPts val="0"/>
              </a:spcBef>
            </a:pPr>
            <a:r>
              <a:rPr lang="ko-KR" altLang="en-US" dirty="0" err="1"/>
              <a:t>텍스쳐</a:t>
            </a:r>
            <a:r>
              <a:rPr lang="ko-KR" altLang="en-US" dirty="0"/>
              <a:t> 좌표의 </a:t>
            </a:r>
            <a:r>
              <a:rPr lang="ko-KR" altLang="en-US" dirty="0" smtClean="0"/>
              <a:t>회전 </a:t>
            </a:r>
            <a:r>
              <a:rPr lang="ko-KR" altLang="en-US" dirty="0"/>
              <a:t>변환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>
                <a:latin typeface="맑은 고딕" panose="020B0503020000020004" pitchFamily="50" charset="-127"/>
              </a:rPr>
              <a:t>입자</a:t>
            </a:r>
            <a:r>
              <a:rPr lang="en-US" altLang="ko-KR" dirty="0" smtClean="0">
                <a:latin typeface="맑은 고딕" panose="020B0503020000020004" pitchFamily="50" charset="-127"/>
              </a:rPr>
              <a:t>(Particle) </a:t>
            </a:r>
            <a:r>
              <a:rPr lang="ko-KR" altLang="en-US" dirty="0" smtClean="0">
                <a:latin typeface="맑은 고딕" panose="020B0503020000020004" pitchFamily="50" charset="-127"/>
              </a:rPr>
              <a:t>효과에</a:t>
            </a:r>
            <a:r>
              <a:rPr lang="en-US" altLang="ko-KR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</a:rPr>
              <a:t>유용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43508" y="3457515"/>
            <a:ext cx="8748972" cy="20313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VS_TEXTURED_LIGHTING_OUTPUT </a:t>
            </a:r>
            <a:r>
              <a:rPr lang="en-US" altLang="ko-KR" sz="1400" dirty="0" err="1" smtClean="0"/>
              <a:t>VSAnimatedTexturedLighting</a:t>
            </a:r>
            <a:r>
              <a:rPr lang="en-US" altLang="ko-KR" sz="1400" dirty="0" smtClean="0"/>
              <a:t>(VS_TEXTURED_LIGHTING_INPUT </a:t>
            </a:r>
            <a:r>
              <a:rPr lang="en-US" altLang="ko-KR" sz="1400" dirty="0"/>
              <a:t>input</a:t>
            </a:r>
            <a:r>
              <a:rPr lang="en-US" altLang="ko-KR" sz="1400" dirty="0" smtClean="0"/>
              <a:t>) {</a:t>
            </a:r>
            <a:endParaRPr lang="en-US" altLang="ko-KR" sz="1400" dirty="0"/>
          </a:p>
          <a:p>
            <a:r>
              <a:rPr lang="en-US" altLang="ko-KR" sz="1400" dirty="0" smtClean="0"/>
              <a:t>   VS_TEXTURED_LIGHTING_OUTPUT </a:t>
            </a:r>
            <a:r>
              <a:rPr lang="en-US" altLang="ko-KR" sz="1400" dirty="0"/>
              <a:t>output = (</a:t>
            </a:r>
            <a:r>
              <a:rPr lang="en-US" altLang="ko-KR" sz="1400" dirty="0" smtClean="0"/>
              <a:t>VS_TEXTURED_LIGHTING_OUTPUT)0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output.normalW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input.normal</a:t>
            </a:r>
            <a:r>
              <a:rPr lang="en-US" altLang="ko-KR" sz="1400" dirty="0"/>
              <a:t>, (float3x3)</a:t>
            </a:r>
            <a:r>
              <a:rPr lang="en-US" altLang="ko-KR" sz="1400" dirty="0" err="1"/>
              <a:t>gmtxWorld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 err="1" smtClean="0"/>
              <a:t>output.positionW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(float4(</a:t>
            </a:r>
            <a:r>
              <a:rPr lang="en-US" altLang="ko-KR" sz="1400" dirty="0" err="1"/>
              <a:t>input.position</a:t>
            </a:r>
            <a:r>
              <a:rPr lang="en-US" altLang="ko-KR" sz="1400" dirty="0"/>
              <a:t>, 1.0f), </a:t>
            </a:r>
            <a:r>
              <a:rPr lang="en-US" altLang="ko-KR" sz="1400" dirty="0" err="1"/>
              <a:t>gmtxWorld</a:t>
            </a:r>
            <a:r>
              <a:rPr lang="en-US" altLang="ko-KR" sz="1400" dirty="0"/>
              <a:t>).xyz;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 err="1" smtClean="0"/>
              <a:t>output.position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(float4(</a:t>
            </a:r>
            <a:r>
              <a:rPr lang="en-US" altLang="ko-KR" sz="1400" dirty="0" err="1"/>
              <a:t>output.positionW</a:t>
            </a:r>
            <a:r>
              <a:rPr lang="en-US" altLang="ko-KR" sz="1400" dirty="0"/>
              <a:t>, 1.0f), </a:t>
            </a:r>
            <a:r>
              <a:rPr lang="en-US" altLang="ko-KR" sz="1400" dirty="0" err="1"/>
              <a:t>gmtxView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gmtxProjection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output.texCoordBase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input.texCoordBase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output.texCoordDetail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(float4(</a:t>
            </a:r>
            <a:r>
              <a:rPr lang="en-US" altLang="ko-KR" sz="1400" dirty="0" err="1"/>
              <a:t>input.texCoordDetail</a:t>
            </a:r>
            <a:r>
              <a:rPr lang="en-US" altLang="ko-KR" sz="1400" dirty="0"/>
              <a:t>, 0.0f, 1.0f), </a:t>
            </a:r>
            <a:r>
              <a:rPr lang="en-US" altLang="ko-KR" sz="1400" b="1" dirty="0" err="1">
                <a:solidFill>
                  <a:srgbClr val="0000FF"/>
                </a:solidFill>
              </a:rPr>
              <a:t>gmtxTexture</a:t>
            </a:r>
            <a:r>
              <a:rPr lang="en-US" altLang="ko-KR" sz="1400" dirty="0"/>
              <a:t>).</a:t>
            </a:r>
            <a:r>
              <a:rPr lang="en-US" altLang="ko-KR" sz="1400" dirty="0" err="1"/>
              <a:t>xy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r>
              <a:rPr lang="en-US" altLang="ko-KR" sz="1400" dirty="0" smtClean="0"/>
              <a:t>   return(output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95536" y="5373216"/>
            <a:ext cx="8604956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float4 </a:t>
            </a:r>
            <a:r>
              <a:rPr lang="en-US" altLang="ko-KR" sz="1400" dirty="0" err="1" smtClean="0"/>
              <a:t>PSDetailTexturedLightingColor</a:t>
            </a:r>
            <a:r>
              <a:rPr lang="en-US" altLang="ko-KR" sz="1400" dirty="0" smtClean="0"/>
              <a:t>(VS_TEXTURED_LIGHTING_OUTPUT </a:t>
            </a:r>
            <a:r>
              <a:rPr lang="en-US" altLang="ko-KR" sz="1400" dirty="0"/>
              <a:t>input) : </a:t>
            </a:r>
            <a:r>
              <a:rPr lang="en-US" altLang="ko-KR" sz="1400" dirty="0" err="1" smtClean="0"/>
              <a:t>SV_Target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 smtClean="0"/>
              <a:t>   float4 </a:t>
            </a:r>
            <a:r>
              <a:rPr lang="en-US" altLang="ko-KR" sz="1400" dirty="0" err="1"/>
              <a:t>cIllumination</a:t>
            </a:r>
            <a:r>
              <a:rPr lang="en-US" altLang="ko-KR" sz="1400" dirty="0"/>
              <a:t> = Lighting(</a:t>
            </a:r>
            <a:r>
              <a:rPr lang="en-US" altLang="ko-KR" sz="1400" dirty="0" err="1"/>
              <a:t>input.positionW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input.normalW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float4 </a:t>
            </a:r>
            <a:r>
              <a:rPr lang="en-US" altLang="ko-KR" sz="1400" dirty="0" err="1"/>
              <a:t>cBaseTexColor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gtxtDefault.Sample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gssDefault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input.texCoordBase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float4 </a:t>
            </a:r>
            <a:r>
              <a:rPr lang="en-US" altLang="ko-KR" sz="1400" dirty="0" err="1"/>
              <a:t>cDetailTexColor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gtxtDefaultDetail.Sample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gssDefaultDetail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input.</a:t>
            </a:r>
            <a:r>
              <a:rPr lang="en-US" altLang="ko-KR" sz="1400" b="1" dirty="0" err="1">
                <a:solidFill>
                  <a:srgbClr val="0000FF"/>
                </a:solidFill>
              </a:rPr>
              <a:t>texCoordDetail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return(saturate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cBaseTexColor</a:t>
            </a:r>
            <a:r>
              <a:rPr lang="en-US" altLang="ko-KR" sz="1400" dirty="0"/>
              <a:t> * 0.5f) + (</a:t>
            </a:r>
            <a:r>
              <a:rPr lang="en-US" altLang="ko-KR" sz="1400" dirty="0" err="1"/>
              <a:t>cDetailTexColor</a:t>
            </a:r>
            <a:r>
              <a:rPr lang="en-US" altLang="ko-KR" sz="1400" dirty="0"/>
              <a:t> * 0.5f</a:t>
            </a:r>
            <a:r>
              <a:rPr lang="en-US" altLang="ko-KR" sz="1400" dirty="0" smtClean="0"/>
              <a:t>)) * </a:t>
            </a:r>
            <a:r>
              <a:rPr lang="en-US" altLang="ko-KR" sz="1400" dirty="0" err="1" smtClean="0"/>
              <a:t>cIllumination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652628" y="2413359"/>
            <a:ext cx="3347864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cbuffer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cbTextureMatrix</a:t>
            </a:r>
            <a:r>
              <a:rPr lang="en-US" altLang="ko-KR" sz="1400" dirty="0"/>
              <a:t> : register(b2</a:t>
            </a:r>
            <a:r>
              <a:rPr lang="en-US" altLang="ko-KR" sz="1400" dirty="0" smtClean="0"/>
              <a:t>) </a:t>
            </a:r>
          </a:p>
          <a:p>
            <a:r>
              <a:rPr lang="en-US" altLang="ko-KR" sz="1400" dirty="0" smtClean="0"/>
              <a:t>{</a:t>
            </a:r>
            <a:endParaRPr lang="en-US" altLang="ko-KR" sz="1400" dirty="0"/>
          </a:p>
          <a:p>
            <a:r>
              <a:rPr lang="en-US" altLang="ko-KR" sz="1400" dirty="0" smtClean="0"/>
              <a:t>   matrix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gmtxTexture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packoffset</a:t>
            </a:r>
            <a:r>
              <a:rPr lang="en-US" altLang="ko-KR" sz="1400" dirty="0"/>
              <a:t>(c0);</a:t>
            </a:r>
          </a:p>
          <a:p>
            <a:r>
              <a:rPr lang="en-US" altLang="ko-KR" sz="14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471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비교 </a:t>
            </a:r>
            <a:r>
              <a:rPr lang="ko-KR" altLang="en-US" b="1" dirty="0" err="1" smtClean="0"/>
              <a:t>필터링</a:t>
            </a:r>
            <a:r>
              <a:rPr lang="en-US" altLang="ko-KR" b="1" dirty="0" smtClean="0"/>
              <a:t>(Comparison Filtering)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3816383"/>
            <a:ext cx="3880048" cy="22467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Ins="36000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D3D11_COMPARISON_FUNC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D3D11_COMPARISON_NEVER,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D3D11_COMPARISON_EQUAL,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D3D11_COMPARISON_LESS_EQUAL,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D3D11_COMPARISON_GREATER,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D3D11_COMPARISON_NOT_EQUAL,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D3D11_COMPARISON_GREATER_EQUAL,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D3D11_COMPARISON_ALWAYS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FF"/>
                </a:solidFill>
              </a:rPr>
              <a:t>D3D11_COMPARISON_FUNC</a:t>
            </a:r>
            <a:r>
              <a:rPr lang="en-US" altLang="ko-KR" sz="1400" dirty="0"/>
              <a:t>;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7504" y="6233388"/>
            <a:ext cx="892899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다음의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텍셀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형식의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텍스쳐에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대해서 비교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필터링이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가능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</a:t>
            </a:r>
          </a:p>
          <a:p>
            <a:r>
              <a:rPr lang="en-US" altLang="ko-KR" sz="1400" dirty="0" smtClean="0"/>
              <a:t>DXGI_FORMAT(R32_FLOAT_X8X24_TYPELESS</a:t>
            </a:r>
            <a:r>
              <a:rPr lang="en-US" altLang="ko-KR" sz="1400" dirty="0"/>
              <a:t>, R32_FLOAT, R24_UNORM_X8_TYPELESS, </a:t>
            </a:r>
            <a:r>
              <a:rPr lang="en-US" altLang="ko-KR" sz="1400" dirty="0" smtClean="0"/>
              <a:t>R16_UNORM)</a:t>
            </a:r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107504" y="2132856"/>
            <a:ext cx="892899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 err="1">
                <a:solidFill>
                  <a:srgbClr val="0000FF"/>
                </a:solidFill>
              </a:rPr>
              <a:t>uint</a:t>
            </a:r>
            <a:r>
              <a:rPr lang="en-US" altLang="ko-KR" sz="1400" dirty="0"/>
              <a:t> </a:t>
            </a:r>
            <a:r>
              <a:rPr lang="en-US" altLang="ko-KR" sz="1400" b="1" dirty="0" err="1" smtClean="0">
                <a:solidFill>
                  <a:srgbClr val="7030A0"/>
                </a:solidFill>
              </a:rPr>
              <a:t>Texture</a:t>
            </a:r>
            <a:r>
              <a:rPr lang="en-US" altLang="ko-KR" sz="1400" dirty="0" err="1" smtClean="0"/>
              <a:t>.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SampleCmp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SamplerComparisonState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S,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float#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Location</a:t>
            </a:r>
            <a:r>
              <a:rPr lang="en-US" altLang="ko-KR" sz="1400" dirty="0" smtClean="0"/>
              <a:t>, float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Value</a:t>
            </a:r>
            <a:r>
              <a:rPr lang="en-US" altLang="ko-KR" sz="1400" dirty="0" smtClean="0"/>
              <a:t>[,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Offset</a:t>
            </a:r>
            <a:r>
              <a:rPr lang="en-US" altLang="ko-KR" sz="1400" dirty="0" smtClean="0"/>
              <a:t>]);</a:t>
            </a:r>
          </a:p>
          <a:p>
            <a:r>
              <a:rPr lang="en-US" altLang="ko-KR" sz="1400" b="1" dirty="0" err="1">
                <a:solidFill>
                  <a:srgbClr val="0000FF"/>
                </a:solidFill>
              </a:rPr>
              <a:t>uint</a:t>
            </a:r>
            <a:r>
              <a:rPr lang="en-US" altLang="ko-KR" sz="1400" dirty="0"/>
              <a:t> </a:t>
            </a:r>
            <a:r>
              <a:rPr lang="en-US" altLang="ko-KR" sz="1400" b="1" dirty="0" err="1" smtClean="0">
                <a:solidFill>
                  <a:srgbClr val="7030A0"/>
                </a:solidFill>
              </a:rPr>
              <a:t>Texture</a:t>
            </a:r>
            <a:r>
              <a:rPr lang="en-US" altLang="ko-KR" sz="1400" dirty="0" err="1" smtClean="0"/>
              <a:t>.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SampleCmpLevelZero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SamplerComparisonState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S, </a:t>
            </a:r>
            <a:r>
              <a:rPr lang="en-US" altLang="ko-KR" sz="1400" b="1" dirty="0">
                <a:solidFill>
                  <a:srgbClr val="0000FF"/>
                </a:solidFill>
              </a:rPr>
              <a:t>float#</a:t>
            </a:r>
            <a:r>
              <a:rPr lang="en-US" altLang="ko-KR" sz="1400" dirty="0"/>
              <a:t> Location, float </a:t>
            </a:r>
            <a:r>
              <a:rPr lang="en-US" altLang="ko-KR" sz="1400" b="1" dirty="0">
                <a:solidFill>
                  <a:srgbClr val="0000FF"/>
                </a:solidFill>
              </a:rPr>
              <a:t>Value</a:t>
            </a:r>
            <a:r>
              <a:rPr lang="en-US" altLang="ko-KR" sz="1400" dirty="0"/>
              <a:t>[,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Offset</a:t>
            </a:r>
            <a:r>
              <a:rPr lang="en-US" altLang="ko-KR" sz="1400" dirty="0" smtClean="0"/>
              <a:t>]);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1191857"/>
            <a:ext cx="8928992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</a:rPr>
              <a:t>DXGI_FORMAT</a:t>
            </a:r>
            <a:r>
              <a:rPr lang="en-US" altLang="ko-KR" sz="1400" dirty="0"/>
              <a:t> </a:t>
            </a:r>
            <a:r>
              <a:rPr lang="en-US" altLang="ko-KR" sz="1400" b="1" dirty="0" err="1" smtClean="0">
                <a:solidFill>
                  <a:srgbClr val="7030A0"/>
                </a:solidFill>
              </a:rPr>
              <a:t>TextureObject</a:t>
            </a:r>
            <a:r>
              <a:rPr lang="en-US" altLang="ko-KR" sz="1400" dirty="0" err="1" smtClean="0"/>
              <a:t>.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Sample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SamplerState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S,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float#</a:t>
            </a:r>
            <a:r>
              <a:rPr lang="en-US" altLang="ko-KR" sz="1400" dirty="0" smtClean="0"/>
              <a:t> Location[,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Offset</a:t>
            </a:r>
            <a:r>
              <a:rPr lang="en-US" altLang="ko-KR" sz="1400" dirty="0" smtClean="0"/>
              <a:t>]);</a:t>
            </a:r>
          </a:p>
          <a:p>
            <a:r>
              <a:rPr lang="en-US" altLang="ko-KR" sz="1400" dirty="0"/>
              <a:t>DXGI_FORMAT </a:t>
            </a:r>
            <a:r>
              <a:rPr lang="en-US" altLang="ko-KR" sz="1400" b="1" dirty="0" err="1" smtClean="0">
                <a:solidFill>
                  <a:srgbClr val="7030A0"/>
                </a:solidFill>
              </a:rPr>
              <a:t>TextureObject</a:t>
            </a:r>
            <a:r>
              <a:rPr lang="en-US" altLang="ko-KR" sz="1400" dirty="0" err="1" smtClean="0"/>
              <a:t>.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SampleLevel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SamplerState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S, </a:t>
            </a:r>
            <a:r>
              <a:rPr lang="en-US" altLang="ko-KR" sz="1400" b="1" dirty="0">
                <a:solidFill>
                  <a:srgbClr val="0000FF"/>
                </a:solidFill>
              </a:rPr>
              <a:t>float#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Location, </a:t>
            </a:r>
            <a:r>
              <a:rPr lang="en-US" altLang="ko-KR" sz="1400" dirty="0" smtClean="0"/>
              <a:t>float LOD[,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Offset</a:t>
            </a:r>
            <a:r>
              <a:rPr lang="en-US" altLang="ko-KR" sz="1400" dirty="0" smtClean="0"/>
              <a:t>]);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51520" y="1772816"/>
            <a:ext cx="8640960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Texture1D, Texture1DArray, Texture2D, Texture2DArray, Texture3D, </a:t>
            </a:r>
            <a:r>
              <a:rPr lang="en-US" altLang="ko-KR" sz="1400" dirty="0" err="1" smtClean="0"/>
              <a:t>TextureCube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TextureCubeArray</a:t>
            </a:r>
            <a:endParaRPr lang="ko-KR" altLang="en-US" sz="1400"/>
          </a:p>
        </p:txBody>
      </p:sp>
      <p:sp>
        <p:nvSpPr>
          <p:cNvPr id="12" name="직사각형 11"/>
          <p:cNvSpPr/>
          <p:nvPr/>
        </p:nvSpPr>
        <p:spPr>
          <a:xfrm>
            <a:off x="107504" y="2780928"/>
            <a:ext cx="8928992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Texture2D </a:t>
            </a:r>
            <a:r>
              <a:rPr lang="en-US" altLang="ko-KR" sz="1400" dirty="0" err="1" smtClean="0"/>
              <a:t>gShadowMap</a:t>
            </a:r>
            <a:r>
              <a:rPr lang="en-US" altLang="ko-KR" sz="1400" dirty="0" smtClean="0"/>
              <a:t> : register(t1);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b="1" dirty="0" smtClean="0">
                <a:solidFill>
                  <a:srgbClr val="C00000"/>
                </a:solidFill>
              </a:rPr>
              <a:t>SamplerComparisonState</a:t>
            </a:r>
            <a:r>
              <a:rPr lang="ko-KR" altLang="ko-KR" sz="1400" dirty="0" smtClean="0"/>
              <a:t> ShadowSampler</a:t>
            </a:r>
            <a:r>
              <a:rPr lang="en-US" altLang="ko-KR" sz="1400" dirty="0" smtClean="0"/>
              <a:t>: register(s2);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...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 smtClean="0"/>
              <a:t>uint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uShadow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gShadowMap.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SampleCmpLevelZero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ShadowSampler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vModProjUV.xy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vModProjUV.z</a:t>
            </a:r>
            <a:r>
              <a:rPr lang="en-US" altLang="ko-KR" sz="1400" dirty="0"/>
              <a:t>);</a:t>
            </a:r>
            <a:endParaRPr lang="ko-KR" altLang="ko-KR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4716016" y="3897650"/>
            <a:ext cx="3312368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샘플링한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텍셀을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비교값과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비교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 비교에 성공하면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1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 반환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픽셀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쉐이더에서만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호출할 수 있음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250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리소스</a:t>
            </a:r>
            <a:r>
              <a:rPr lang="en-US" altLang="ko-KR" dirty="0" smtClean="0"/>
              <a:t>(Resource)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5812128"/>
          </a:xfrm>
        </p:spPr>
        <p:txBody>
          <a:bodyPr>
            <a:normAutofit/>
          </a:bodyPr>
          <a:lstStyle/>
          <a:p>
            <a:r>
              <a:rPr lang="ko-KR" altLang="en-US" b="1" dirty="0"/>
              <a:t>리소스 갱신과 복사</a:t>
            </a:r>
            <a:r>
              <a:rPr lang="en-US" altLang="ko-KR" b="1" dirty="0"/>
              <a:t>(Update and Copy)</a:t>
            </a:r>
            <a:endParaRPr lang="ko-KR" altLang="en-US" dirty="0"/>
          </a:p>
          <a:p>
            <a:endParaRPr lang="en-US" altLang="ko-KR" b="1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32904" y="1234852"/>
            <a:ext cx="4824536" cy="166199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 latinLnBrk="0"/>
            <a:r>
              <a:rPr lang="en-US" altLang="ko-KR" sz="1400" dirty="0"/>
              <a:t>HRESULT ID3D11DeviceContext::</a:t>
            </a:r>
            <a:r>
              <a:rPr lang="en-US" altLang="ko-KR" sz="1400" b="1" dirty="0">
                <a:solidFill>
                  <a:srgbClr val="C00000"/>
                </a:solidFill>
              </a:rPr>
              <a:t>Map</a:t>
            </a:r>
            <a:r>
              <a:rPr lang="en-US" altLang="ko-KR" sz="1400" dirty="0"/>
              <a:t>(</a:t>
            </a:r>
          </a:p>
          <a:p>
            <a:pPr fontAlgn="base" latinLnBrk="0"/>
            <a:r>
              <a:rPr lang="en-US" altLang="ko-KR" sz="1400" dirty="0" smtClean="0"/>
              <a:t> 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ID3D11Resource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pResource</a:t>
            </a:r>
            <a:r>
              <a:rPr lang="en-US" altLang="ko-KR" sz="1400" dirty="0"/>
              <a:t>,</a:t>
            </a:r>
          </a:p>
          <a:p>
            <a:pPr fontAlgn="base" latinLnBrk="0"/>
            <a:r>
              <a:rPr lang="en-US" altLang="ko-KR" sz="1400" dirty="0" smtClean="0"/>
              <a:t>  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UINT </a:t>
            </a:r>
            <a:r>
              <a:rPr lang="en-US" altLang="ko-KR" sz="1400" b="1" dirty="0" err="1">
                <a:solidFill>
                  <a:srgbClr val="C00000"/>
                </a:solidFill>
              </a:rPr>
              <a:t>Subresource</a:t>
            </a:r>
            <a:r>
              <a:rPr lang="en-US" altLang="ko-KR" sz="1400" dirty="0"/>
              <a:t>,</a:t>
            </a:r>
          </a:p>
          <a:p>
            <a:pPr fontAlgn="base" latinLnBrk="0"/>
            <a:r>
              <a:rPr lang="en-US" altLang="ko-KR" sz="1400" dirty="0" smtClean="0"/>
              <a:t> 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D3D11_MAP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MapType</a:t>
            </a:r>
            <a:r>
              <a:rPr lang="en-US" altLang="ko-KR" sz="1400" dirty="0"/>
              <a:t>,</a:t>
            </a:r>
          </a:p>
          <a:p>
            <a:pPr fontAlgn="base" latinLnBrk="0"/>
            <a:r>
              <a:rPr lang="en-US" altLang="ko-KR" sz="1400" dirty="0" smtClean="0"/>
              <a:t>   UINT </a:t>
            </a:r>
            <a:r>
              <a:rPr lang="en-US" altLang="ko-KR" sz="1400" dirty="0" err="1"/>
              <a:t>MapFlags</a:t>
            </a:r>
            <a:r>
              <a:rPr lang="en-US" altLang="ko-KR" sz="1400" dirty="0"/>
              <a:t>,</a:t>
            </a:r>
          </a:p>
          <a:p>
            <a:pPr fontAlgn="base" latinLnBrk="0"/>
            <a:r>
              <a:rPr lang="en-US" altLang="ko-KR" sz="1400" dirty="0" smtClean="0"/>
              <a:t> 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D3D11_MAPPED_SUBRESOURCE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pMappedResource</a:t>
            </a:r>
            <a:endParaRPr lang="en-US" altLang="ko-KR" sz="1400" dirty="0"/>
          </a:p>
          <a:p>
            <a:pPr fontAlgn="base" latinLnBrk="0"/>
            <a:r>
              <a:rPr lang="en-US" altLang="ko-KR" sz="1400" dirty="0"/>
              <a:t>);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06640" y="1302717"/>
            <a:ext cx="4104456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D3D11_MAPPED_SUBRESOURCE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void *</a:t>
            </a:r>
            <a:r>
              <a:rPr lang="en-US" altLang="ko-KR" sz="1400" b="1" dirty="0" err="1">
                <a:solidFill>
                  <a:srgbClr val="C00000"/>
                </a:solidFill>
              </a:rPr>
              <a:t>pData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UINT </a:t>
            </a:r>
            <a:r>
              <a:rPr lang="en-US" altLang="ko-KR" sz="1400" dirty="0" err="1"/>
              <a:t>RowPitch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UINT </a:t>
            </a:r>
            <a:r>
              <a:rPr lang="en-US" altLang="ko-KR" sz="1400" dirty="0" err="1"/>
              <a:t>DepthPitch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FF"/>
                </a:solidFill>
              </a:rPr>
              <a:t>D3D11_MAPPED_SUBRESOURCE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08464"/>
              </p:ext>
            </p:extLst>
          </p:nvPr>
        </p:nvGraphicFramePr>
        <p:xfrm>
          <a:off x="179512" y="3075232"/>
          <a:ext cx="8784975" cy="1448880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함초롬바탕" pitchFamily="18" charset="-127"/>
                          <a:cs typeface="함초롬바탕" pitchFamily="18" charset="-127"/>
                        </a:rPr>
                        <a:t>pResource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ID3D11Resource </a:t>
                      </a:r>
                      <a:r>
                        <a:rPr lang="ko-KR" altLang="en-US" sz="1400" b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인터페이스에 대한 포인터</a:t>
                      </a:r>
                      <a:endParaRPr lang="en-US" altLang="ko-KR" sz="1400" b="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b="1" kern="1200" dirty="0" err="1" smtClean="0">
                          <a:solidFill>
                            <a:srgbClr val="C00000"/>
                          </a:solidFill>
                          <a:effectLst/>
                          <a:latin typeface="+mj-lt"/>
                          <a:ea typeface="함초롬바탕" pitchFamily="18" charset="-127"/>
                          <a:cs typeface="함초롬바탕" pitchFamily="18" charset="-127"/>
                        </a:rPr>
                        <a:t>Subresource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서브 리소스의 인덱스 번호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>
                          <a:latin typeface="+mj-lt"/>
                          <a:ea typeface="함초롬바탕" pitchFamily="18" charset="-127"/>
                          <a:cs typeface="함초롬바탕" pitchFamily="18" charset="-127"/>
                        </a:rPr>
                        <a:t>MapType</a:t>
                      </a:r>
                      <a:endParaRPr lang="en-US" sz="1400" dirty="0">
                        <a:solidFill>
                          <a:srgbClr val="0000FF"/>
                        </a:solidFill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리소스에 대한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CPU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읽기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/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쓰기의 허용 여부를 나타냄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>
                          <a:latin typeface="+mj-lt"/>
                          <a:ea typeface="함초롬바탕" pitchFamily="18" charset="-127"/>
                          <a:cs typeface="함초롬바탕" pitchFamily="18" charset="-127"/>
                        </a:rPr>
                        <a:t>MapFlags</a:t>
                      </a:r>
                      <a:endParaRPr lang="en-US" sz="1400" dirty="0">
                        <a:solidFill>
                          <a:srgbClr val="0000FF"/>
                        </a:solidFill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GPU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 리소스를 사용하고 있을 때 기다림 여부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D3D11_MAP_FLAG_DO_NOT_WAIT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>
                          <a:latin typeface="+mj-lt"/>
                          <a:ea typeface="함초롬바탕" pitchFamily="18" charset="-127"/>
                          <a:cs typeface="함초롬바탕" pitchFamily="18" charset="-127"/>
                        </a:rPr>
                        <a:t>pMappedResource</a:t>
                      </a:r>
                      <a:endParaRPr lang="en-US" sz="1400" dirty="0">
                        <a:solidFill>
                          <a:srgbClr val="0000FF"/>
                        </a:solidFill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맵핑된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서브 리소스에 대한 포인터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79513" y="4985248"/>
          <a:ext cx="8784975" cy="1781520"/>
        </p:xfrm>
        <a:graphic>
          <a:graphicData uri="http://schemas.openxmlformats.org/drawingml/2006/table">
            <a:tbl>
              <a:tblPr/>
              <a:tblGrid>
                <a:gridCol w="3168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smtClean="0"/>
                        <a:t>D3D11_MAP_READ 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881" marR="53881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읽기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0" dirty="0" smtClean="0"/>
                        <a:t>D3D11_CPU_ACCESS_READ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smtClean="0"/>
                        <a:t>D3D11_MAP_WRITE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881" marR="53881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쓰기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0" dirty="0" smtClean="0"/>
                        <a:t>D3D11_CPU_ACCESS_WRITE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smtClean="0"/>
                        <a:t>D3D11_MAP_READ_WRITE </a:t>
                      </a:r>
                      <a:endParaRPr lang="en-US" altLang="ko-KR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881" marR="53881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읽기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/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쓰기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(</a:t>
                      </a:r>
                      <a:r>
                        <a:rPr lang="en-US" altLang="ko-KR" sz="1400" b="0" dirty="0" smtClean="0"/>
                        <a:t>D3D11_CPU_ACCESS_READ | _WRITE)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b="1" dirty="0" smtClean="0">
                          <a:solidFill>
                            <a:srgbClr val="C00000"/>
                          </a:solidFill>
                        </a:rPr>
                        <a:t>D3D11_MAP_WRITE_DISCARD</a:t>
                      </a:r>
                      <a:r>
                        <a:rPr lang="en-US" altLang="ko-KR" sz="1400" dirty="0" smtClean="0"/>
                        <a:t>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881" marR="53881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쓰기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0" dirty="0" smtClean="0"/>
                        <a:t>D3D11_CPU_ACCESS_WRITE,</a:t>
                      </a:r>
                      <a:r>
                        <a:rPr lang="ko-KR" altLang="en-US" sz="1400" b="0" dirty="0" smtClean="0"/>
                        <a:t> </a:t>
                      </a:r>
                      <a:r>
                        <a:rPr lang="en-US" altLang="ko-KR" sz="1400" b="0" dirty="0" smtClean="0"/>
                        <a:t>D3D11_USAGE_DYNAMIC</a:t>
                      </a:r>
                      <a:endParaRPr lang="ko-KR" altLang="en-US" sz="1400" b="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smtClean="0"/>
                        <a:t>D3D11_MAP_WRITE_NO_OVERWRITE 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3881" marR="53881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쓰기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정점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/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인덱스 버퍼에만 유효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0" dirty="0" smtClean="0"/>
                        <a:t>D3D11_CPU_ACCESS_WRITE</a:t>
                      </a: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 smtClean="0"/>
                        <a:t>D3D11_BIND_CONSTANT_BUFFER</a:t>
                      </a:r>
                      <a:r>
                        <a:rPr lang="ko-KR" altLang="en-US" sz="1400" b="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로 생성된 리소스에 적용하지 못함</a:t>
                      </a:r>
                      <a:endParaRPr lang="en-US" altLang="ko-KR" sz="1400" b="0" dirty="0" smtClean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함초롬바탕" pitchFamily="18" charset="-127"/>
                          <a:cs typeface="함초롬바탕" pitchFamily="18" charset="-127"/>
                        </a:rPr>
                        <a:t>IA 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단계가 사용하는 데이터</a:t>
                      </a:r>
                      <a:r>
                        <a:rPr lang="ko-KR" altLang="en-US" sz="1400" b="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영역을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응용 프로그램이 쓸 수 없음</a:t>
                      </a:r>
                    </a:p>
                  </a:txBody>
                  <a:tcPr marL="72000" marR="72000" marT="28800" marB="2880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28960" y="4642560"/>
            <a:ext cx="1316386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FF"/>
                </a:solidFill>
              </a:rPr>
              <a:t>D3D11_MAP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 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7138" y="2676033"/>
            <a:ext cx="4896000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리소스를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맵핑하여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포인터를 얻으면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GPU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접근할 수 없다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 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19672" y="4642559"/>
            <a:ext cx="733211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동적 정점</a:t>
            </a:r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/</a:t>
            </a:r>
            <a:r>
              <a:rPr lang="ko-KR" altLang="en-US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인덱스 버퍼에 </a:t>
            </a:r>
            <a:r>
              <a:rPr lang="en-US" altLang="ko-KR" sz="1400" b="1" dirty="0" smtClean="0"/>
              <a:t>D3D11_MAP_WRITE_(DISCARD/NO_OVERWRITE)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를 주로 사용</a:t>
            </a:r>
            <a:r>
              <a:rPr lang="en-US" altLang="ko-KR" sz="1400" b="1" dirty="0" smtClean="0"/>
              <a:t>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 </a:t>
            </a:r>
            <a:endParaRPr lang="ko-KR" altLang="en-US" sz="1400" b="1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2744" y="2560246"/>
            <a:ext cx="3168352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 latinLnBrk="0"/>
            <a:r>
              <a:rPr lang="fr-FR" altLang="ko-KR" sz="1400" dirty="0"/>
              <a:t>void </a:t>
            </a:r>
            <a:r>
              <a:rPr lang="en-US" altLang="ko-KR" sz="1400" dirty="0"/>
              <a:t>ID3D11DeviceContext</a:t>
            </a:r>
            <a:r>
              <a:rPr lang="en-US" altLang="ko-KR" sz="1400" dirty="0" smtClean="0"/>
              <a:t>::</a:t>
            </a:r>
            <a:r>
              <a:rPr lang="fr-FR" altLang="ko-KR" sz="1400" b="1" dirty="0" smtClean="0">
                <a:solidFill>
                  <a:srgbClr val="C00000"/>
                </a:solidFill>
              </a:rPr>
              <a:t>Unmap</a:t>
            </a:r>
            <a:r>
              <a:rPr lang="fr-FR" altLang="ko-KR" sz="1400" dirty="0" smtClean="0"/>
              <a:t>(</a:t>
            </a:r>
          </a:p>
          <a:p>
            <a:pPr fontAlgn="base" latinLnBrk="0"/>
            <a:r>
              <a:rPr lang="fr-FR" altLang="ko-KR" sz="1400" dirty="0"/>
              <a:t> </a:t>
            </a:r>
            <a:r>
              <a:rPr lang="fr-FR" altLang="ko-KR" sz="1400" dirty="0" smtClean="0"/>
              <a:t>  ID3D11Resource </a:t>
            </a:r>
            <a:r>
              <a:rPr lang="fr-FR" altLang="ko-KR" sz="1400" dirty="0"/>
              <a:t>*pResource, </a:t>
            </a:r>
            <a:endParaRPr lang="fr-FR" altLang="ko-KR" sz="1400" dirty="0" smtClean="0"/>
          </a:p>
          <a:p>
            <a:pPr fontAlgn="base" latinLnBrk="0"/>
            <a:r>
              <a:rPr lang="fr-FR" altLang="ko-KR" sz="1400" dirty="0"/>
              <a:t> </a:t>
            </a:r>
            <a:r>
              <a:rPr lang="fr-FR" altLang="ko-KR" sz="1400" dirty="0" smtClean="0"/>
              <a:t>  UINT Subresource</a:t>
            </a:r>
          </a:p>
          <a:p>
            <a:pPr fontAlgn="base" latinLnBrk="0"/>
            <a:r>
              <a:rPr lang="fr-FR" altLang="ko-KR" sz="1400" dirty="0" smtClean="0"/>
              <a:t>);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821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>
                <a:latin typeface="+mn-lt"/>
              </a:rPr>
              <a:t>Direct3D </a:t>
            </a:r>
            <a:r>
              <a:rPr lang="en-US" altLang="ko-KR" b="1" dirty="0" smtClean="0">
                <a:latin typeface="+mn-lt"/>
              </a:rPr>
              <a:t> </a:t>
            </a:r>
            <a:r>
              <a:rPr lang="ko-KR" altLang="en-US" b="1" dirty="0" err="1" smtClean="0">
                <a:latin typeface="+mn-lt"/>
              </a:rPr>
              <a:t>텍스쳐</a:t>
            </a:r>
            <a:r>
              <a:rPr lang="en-US" altLang="ko-KR" b="1" dirty="0" smtClean="0">
                <a:latin typeface="+mn-lt"/>
              </a:rPr>
              <a:t>(Texture) </a:t>
            </a:r>
            <a:r>
              <a:rPr lang="ko-KR" altLang="en-US" b="1" dirty="0" smtClean="0">
                <a:latin typeface="+mn-lt"/>
              </a:rPr>
              <a:t>생성</a:t>
            </a:r>
            <a:endParaRPr lang="en-US" altLang="ko-KR" b="1" dirty="0" smtClean="0">
              <a:latin typeface="+mn-lt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79512" y="1196752"/>
            <a:ext cx="4680520" cy="1169551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inline UINT </a:t>
            </a:r>
            <a:r>
              <a:rPr lang="en-US" altLang="ko-KR" sz="1400" b="1" dirty="0">
                <a:solidFill>
                  <a:srgbClr val="C00000"/>
                </a:solidFill>
              </a:rPr>
              <a:t>D3D11CalcSubresource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UINT </a:t>
            </a:r>
            <a:r>
              <a:rPr lang="en-US" altLang="ko-KR" sz="1400" dirty="0" err="1"/>
              <a:t>MipSlice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UINT </a:t>
            </a:r>
            <a:r>
              <a:rPr lang="en-US" altLang="ko-KR" sz="1400" dirty="0" err="1"/>
              <a:t>ArraySlice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__</a:t>
            </a:r>
            <a:r>
              <a:rPr lang="en-US" altLang="ko-KR" sz="1400" dirty="0"/>
              <a:t>in UINT </a:t>
            </a:r>
            <a:r>
              <a:rPr lang="en-US" altLang="ko-KR" sz="1400" dirty="0" err="1"/>
              <a:t>MipLevels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179512" y="2492896"/>
          <a:ext cx="8784975" cy="839280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err="1" smtClean="0"/>
                        <a:t>MipSlice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서브 </a:t>
                      </a: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 인덱스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0(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첫 번째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가장 세밀한 서브 </a:t>
                      </a: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또는 </a:t>
                      </a: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</a:t>
                      </a:r>
                      <a:r>
                        <a:rPr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pPr lvl="0" fontAlgn="base" latinLnBrk="1"/>
                      <a:r>
                        <a:rPr lang="en-US" altLang="ko-KR" sz="1400" dirty="0" err="1" smtClean="0"/>
                        <a:t>ArraySlice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배열에서 사용할 첫 번째 </a:t>
                      </a:r>
                      <a:r>
                        <a:rPr lang="ko-KR" altLang="en-US" sz="1400" b="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텍스쳐의</a:t>
                      </a:r>
                      <a:r>
                        <a:rPr lang="ko-KR" altLang="en-US" sz="1400" b="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인덱스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MipLevels</a:t>
                      </a:r>
                      <a:endParaRPr lang="en-US" sz="1400" dirty="0">
                        <a:solidFill>
                          <a:srgbClr val="0000FF"/>
                        </a:solidFill>
                        <a:latin typeface="+mj-lt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사용할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밉맵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레벨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또는 서브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개수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4447735" y="1465620"/>
            <a:ext cx="4084705" cy="52322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배열의 서브 리소스 인덱스를 계산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인덱스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= </a:t>
            </a:r>
            <a:r>
              <a:rPr lang="en-US" altLang="ko-KR" sz="1400" dirty="0" err="1" smtClean="0"/>
              <a:t>MipSlice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(</a:t>
            </a:r>
            <a:r>
              <a:rPr lang="en-US" altLang="ko-KR" sz="1400" dirty="0" err="1"/>
              <a:t>ArraySlice</a:t>
            </a:r>
            <a:r>
              <a:rPr lang="en-US" altLang="ko-KR" sz="1400" dirty="0"/>
              <a:t> * </a:t>
            </a:r>
            <a:r>
              <a:rPr lang="en-US" altLang="ko-KR" sz="1400" dirty="0" err="1"/>
              <a:t>MipLevels</a:t>
            </a:r>
            <a:r>
              <a:rPr lang="en-US" altLang="ko-KR" sz="1400" dirty="0" smtClean="0"/>
              <a:t>)</a:t>
            </a: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88" y="3959235"/>
            <a:ext cx="7308000" cy="1723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673069" y="4011498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3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8678" y="4011498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6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7460" y="4011498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0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27460" y="4917536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1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27460" y="5246682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2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15920" y="4011498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9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59552" y="5246681"/>
            <a:ext cx="47277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11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73069" y="4917536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4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73069" y="5261514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5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720144" y="4163907"/>
            <a:ext cx="0" cy="1739544"/>
          </a:xfrm>
          <a:prstGeom prst="straightConnector1">
            <a:avLst/>
          </a:prstGeom>
          <a:ln w="15875">
            <a:solidFill>
              <a:srgbClr val="0000FF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"/>
          <p:cNvSpPr>
            <a:spLocks noChangeArrowheads="1"/>
          </p:cNvSpPr>
          <p:nvPr/>
        </p:nvSpPr>
        <p:spPr bwMode="auto">
          <a:xfrm>
            <a:off x="899720" y="3645024"/>
            <a:ext cx="1152000" cy="30777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배열 인덱스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cxnSp>
        <p:nvCxnSpPr>
          <p:cNvPr id="31" name="직선 화살표 연결선 30"/>
          <p:cNvCxnSpPr>
            <a:stCxn id="43" idx="3"/>
          </p:cNvCxnSpPr>
          <p:nvPr/>
        </p:nvCxnSpPr>
        <p:spPr>
          <a:xfrm>
            <a:off x="2051720" y="3798913"/>
            <a:ext cx="6358769" cy="0"/>
          </a:xfrm>
          <a:prstGeom prst="straightConnector1">
            <a:avLst/>
          </a:prstGeom>
          <a:ln w="15875">
            <a:solidFill>
              <a:srgbClr val="00B05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339752" y="3645025"/>
            <a:ext cx="360040" cy="30777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55943" y="3645025"/>
            <a:ext cx="360040" cy="30777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72134" y="3645025"/>
            <a:ext cx="360040" cy="30777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88324" y="3645025"/>
            <a:ext cx="360040" cy="30777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18678" y="4932368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7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18678" y="5261514"/>
            <a:ext cx="3600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8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59552" y="4932368"/>
            <a:ext cx="47277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10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758856" y="4008003"/>
            <a:ext cx="1908000" cy="1656000"/>
          </a:xfrm>
          <a:prstGeom prst="roundRect">
            <a:avLst/>
          </a:prstGeom>
          <a:noFill/>
          <a:ln w="158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Rectangle 1"/>
          <p:cNvSpPr>
            <a:spLocks noChangeArrowheads="1"/>
          </p:cNvSpPr>
          <p:nvPr/>
        </p:nvSpPr>
        <p:spPr bwMode="auto">
          <a:xfrm>
            <a:off x="2060104" y="5739690"/>
            <a:ext cx="1359768" cy="3077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배열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슬라이스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911256" y="5224523"/>
            <a:ext cx="6499233" cy="360000"/>
          </a:xfrm>
          <a:prstGeom prst="roundRect">
            <a:avLst/>
          </a:prstGeom>
          <a:noFill/>
          <a:ln w="158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Rectangle 1"/>
          <p:cNvSpPr>
            <a:spLocks noChangeArrowheads="1"/>
          </p:cNvSpPr>
          <p:nvPr/>
        </p:nvSpPr>
        <p:spPr bwMode="auto">
          <a:xfrm>
            <a:off x="7050721" y="5659779"/>
            <a:ext cx="1359768" cy="3077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슬라이스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619" y="4463291"/>
            <a:ext cx="360040" cy="30777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0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3619" y="4850453"/>
            <a:ext cx="360040" cy="30777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619" y="5235634"/>
            <a:ext cx="360040" cy="30777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207647" y="4073633"/>
            <a:ext cx="1051985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레벨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4" name="Rectangle 1"/>
          <p:cNvSpPr>
            <a:spLocks noChangeArrowheads="1"/>
          </p:cNvSpPr>
          <p:nvPr/>
        </p:nvSpPr>
        <p:spPr bwMode="auto">
          <a:xfrm>
            <a:off x="3572272" y="6165304"/>
            <a:ext cx="3212225" cy="52322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chemeClr val="tx1"/>
                </a:solidFill>
              </a:rPr>
              <a:t>2 = D3D11CalcSubresource(2, 0, 3);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chemeClr val="tx1"/>
                </a:solidFill>
              </a:rPr>
              <a:t>4 = D3D11CalcSubresource(1, 1, 3); </a:t>
            </a:r>
          </a:p>
        </p:txBody>
      </p:sp>
    </p:spTree>
    <p:extLst>
      <p:ext uri="{BB962C8B-B14F-4D97-AF65-F5344CB8AC3E}">
        <p14:creationId xmlns:p14="http://schemas.microsoft.com/office/powerpoint/2010/main" val="21644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리소스</a:t>
            </a:r>
            <a:r>
              <a:rPr lang="en-US" altLang="ko-KR" dirty="0"/>
              <a:t>(Resource)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atin typeface="+mn-lt"/>
              </a:rPr>
              <a:t>리소스 갱신과 복사</a:t>
            </a:r>
            <a:r>
              <a:rPr lang="en-US" altLang="ko-KR" b="1" dirty="0" smtClean="0">
                <a:latin typeface="+mn-lt"/>
              </a:rPr>
              <a:t>(Update and Copy)</a:t>
            </a:r>
            <a:endParaRPr lang="ko-KR" altLang="en-US" dirty="0">
              <a:latin typeface="+mn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504" y="1191857"/>
            <a:ext cx="8928992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smtClean="0"/>
              <a:t>void </a:t>
            </a:r>
            <a:r>
              <a:rPr lang="en-US" altLang="ko-KR" sz="1400" dirty="0"/>
              <a:t>ID3D11DeviceContext</a:t>
            </a:r>
            <a:r>
              <a:rPr lang="en-US" altLang="ko-KR" sz="1400" dirty="0" smtClean="0"/>
              <a:t>::</a:t>
            </a:r>
            <a:r>
              <a:rPr lang="en-US" altLang="ko-KR" sz="1400" b="1" dirty="0" err="1">
                <a:solidFill>
                  <a:srgbClr val="C00000"/>
                </a:solidFill>
              </a:rPr>
              <a:t>UpdateSubresource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ID3D11Resource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pDstResource</a:t>
            </a:r>
            <a:r>
              <a:rPr lang="en-US" altLang="ko-KR" sz="1400" dirty="0"/>
              <a:t>,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//(_IMMUTABLE, _DYNAMIC,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깊이 스텐실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다중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샘플링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허용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않됨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UINT </a:t>
            </a:r>
            <a:r>
              <a:rPr lang="en-US" altLang="ko-KR" sz="1400" b="1" dirty="0" err="1">
                <a:solidFill>
                  <a:srgbClr val="0000FF"/>
                </a:solidFill>
              </a:rPr>
              <a:t>DstSubresource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//</a:t>
            </a:r>
            <a:r>
              <a:rPr lang="en-US" altLang="ko-KR" sz="1400" b="1" dirty="0">
                <a:solidFill>
                  <a:srgbClr val="C00000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D3D11CalcSubresource()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로 계산</a:t>
            </a:r>
            <a:endParaRPr lang="en-US" altLang="ko-KR" sz="1400" dirty="0" smtClean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in, optional] </a:t>
            </a:r>
            <a:r>
              <a:rPr lang="en-US" altLang="ko-KR" sz="1400" dirty="0" err="1" smtClean="0"/>
              <a:t>const</a:t>
            </a:r>
            <a:r>
              <a:rPr lang="en-US" altLang="ko-KR" sz="1400" dirty="0" smtClean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D3D11_BOX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pDstBox</a:t>
            </a:r>
            <a:r>
              <a:rPr lang="en-US" altLang="ko-KR" sz="1400" dirty="0"/>
              <a:t>,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//NULL: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리소스 전체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err="1" smtClean="0"/>
              <a:t>const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void *</a:t>
            </a:r>
            <a:r>
              <a:rPr lang="en-US" altLang="ko-KR" sz="1400" b="1" dirty="0" err="1">
                <a:solidFill>
                  <a:srgbClr val="0000FF"/>
                </a:solidFill>
              </a:rPr>
              <a:t>pSrcData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UINT </a:t>
            </a:r>
            <a:r>
              <a:rPr lang="en-US" altLang="ko-KR" sz="1400" dirty="0" err="1"/>
              <a:t>SrcRowPitch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UINT </a:t>
            </a:r>
            <a:r>
              <a:rPr lang="en-US" altLang="ko-KR" sz="1400" dirty="0" err="1"/>
              <a:t>SrcDepthPitch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); </a:t>
            </a:r>
            <a:endParaRPr lang="en-US" altLang="ko-KR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395536" y="2852936"/>
            <a:ext cx="8712968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inline UINT </a:t>
            </a:r>
            <a:r>
              <a:rPr lang="en-US" altLang="ko-KR" sz="1400" b="1" dirty="0">
                <a:solidFill>
                  <a:srgbClr val="C00000"/>
                </a:solidFill>
              </a:rPr>
              <a:t>D3D11CalcSubresource</a:t>
            </a:r>
            <a:r>
              <a:rPr lang="en-US" altLang="ko-KR" sz="1400" dirty="0" smtClean="0"/>
              <a:t>(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[In]</a:t>
            </a:r>
            <a:r>
              <a:rPr lang="en-US" altLang="ko-KR" sz="1400" dirty="0"/>
              <a:t> UINT </a:t>
            </a:r>
            <a:r>
              <a:rPr lang="en-US" altLang="ko-KR" sz="1400" dirty="0" err="1"/>
              <a:t>MipSlice</a:t>
            </a:r>
            <a:r>
              <a:rPr lang="en-US" altLang="ko-KR" sz="1400" dirty="0"/>
              <a:t>,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밉맵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레벨 인덱스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0: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가장 세밀한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밉맵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레벨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[In]</a:t>
            </a:r>
            <a:r>
              <a:rPr lang="en-US" altLang="ko-KR" sz="1400" dirty="0"/>
              <a:t> UINT </a:t>
            </a:r>
            <a:r>
              <a:rPr lang="en-US" altLang="ko-KR" sz="1400" dirty="0" err="1"/>
              <a:t>ArraySlice</a:t>
            </a:r>
            <a:r>
              <a:rPr lang="en-US" altLang="ko-KR" sz="1400" dirty="0"/>
              <a:t>,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레벨 인덱스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3D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텍스쳐에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0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를 사용</a:t>
            </a:r>
            <a:endParaRPr lang="en-US" altLang="ko-KR" sz="1400" dirty="0" smtClean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[In]</a:t>
            </a:r>
            <a:r>
              <a:rPr lang="en-US" altLang="ko-KR" sz="1400" dirty="0"/>
              <a:t> UINT </a:t>
            </a:r>
            <a:r>
              <a:rPr lang="en-US" altLang="ko-KR" sz="1400" dirty="0" err="1" smtClean="0"/>
              <a:t>MipLevels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//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밉맵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레벨의 개수</a:t>
            </a:r>
            <a:endParaRPr lang="en-US" altLang="ko-KR" sz="1400" dirty="0" smtClean="0"/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/>
              <a:t>); </a:t>
            </a:r>
            <a:endParaRPr lang="ko-KR" altLang="ko-KR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4067944" y="3645024"/>
            <a:ext cx="3456384" cy="307777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텍스쳐를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위한 서브리소스 인덱스를 계산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81536" y="2347929"/>
            <a:ext cx="2808312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CPU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메모리에서 리소스로 복사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504" y="4203085"/>
            <a:ext cx="9001000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smtClean="0"/>
              <a:t>void </a:t>
            </a:r>
            <a:r>
              <a:rPr lang="en-US" altLang="ko-KR" sz="1400" dirty="0"/>
              <a:t>ID3D11DeviceContext</a:t>
            </a:r>
            <a:r>
              <a:rPr lang="en-US" altLang="ko-KR" sz="1400" dirty="0" smtClean="0"/>
              <a:t>::</a:t>
            </a:r>
            <a:r>
              <a:rPr lang="en-US" altLang="ko-KR" sz="1400" b="1" dirty="0" err="1">
                <a:solidFill>
                  <a:srgbClr val="C00000"/>
                </a:solidFill>
              </a:rPr>
              <a:t>CopyResource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ID3D11Resource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pDstResource</a:t>
            </a:r>
            <a:r>
              <a:rPr lang="en-US" altLang="ko-KR" sz="1400" dirty="0"/>
              <a:t>,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//D3D11_USAGE_IMMUTABLE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  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버퍼와 깊이 스텐실 버퍼는 허용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않됨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ID3D11Resource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pSrcResource</a:t>
            </a:r>
            <a:r>
              <a:rPr lang="en-US" altLang="ko-KR" sz="1400" dirty="0" smtClean="0"/>
              <a:t> 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두 리소스는 같은 크기와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유형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호환되는 형식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(DXGI_FORMAT)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); </a:t>
            </a:r>
            <a:endParaRPr lang="en-US" altLang="ko-KR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4067944" y="4090948"/>
            <a:ext cx="2826568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GPU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리소스에서 리소스로 복사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5005114"/>
            <a:ext cx="8712968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smtClean="0"/>
              <a:t>void </a:t>
            </a:r>
            <a:r>
              <a:rPr lang="en-US" altLang="ko-KR" sz="1400" dirty="0"/>
              <a:t>ID3D11DeviceContext</a:t>
            </a:r>
            <a:r>
              <a:rPr lang="en-US" altLang="ko-KR" sz="1400" dirty="0" smtClean="0"/>
              <a:t>::</a:t>
            </a:r>
            <a:r>
              <a:rPr lang="en-US" altLang="ko-KR" sz="1400" b="1" dirty="0" err="1">
                <a:solidFill>
                  <a:srgbClr val="C00000"/>
                </a:solidFill>
              </a:rPr>
              <a:t>CopySubresourceRegion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</a:t>
            </a:r>
            <a:r>
              <a:rPr lang="en-US" altLang="ko-KR" sz="1400" dirty="0" smtClean="0"/>
              <a:t>] ID3D11Resource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pDstResource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UINT </a:t>
            </a:r>
            <a:r>
              <a:rPr lang="en-US" altLang="ko-KR" sz="1400" b="1" dirty="0" err="1">
                <a:solidFill>
                  <a:srgbClr val="0000FF"/>
                </a:solidFill>
              </a:rPr>
              <a:t>DstSubresource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UINT </a:t>
            </a:r>
            <a:r>
              <a:rPr lang="en-US" altLang="ko-KR" sz="1400" dirty="0" err="1"/>
              <a:t>DstX</a:t>
            </a:r>
            <a:r>
              <a:rPr lang="en-US" altLang="ko-KR" sz="1400" dirty="0"/>
              <a:t>, [in</a:t>
            </a:r>
            <a:r>
              <a:rPr lang="en-US" altLang="ko-KR" sz="1400" dirty="0" smtClean="0"/>
              <a:t>] UINT </a:t>
            </a:r>
            <a:r>
              <a:rPr lang="en-US" altLang="ko-KR" sz="1400" dirty="0" err="1"/>
              <a:t>DstY</a:t>
            </a:r>
            <a:r>
              <a:rPr lang="en-US" altLang="ko-KR" sz="1400" dirty="0"/>
              <a:t>, [in</a:t>
            </a:r>
            <a:r>
              <a:rPr lang="en-US" altLang="ko-KR" sz="1400" dirty="0" smtClean="0"/>
              <a:t>] UINT </a:t>
            </a:r>
            <a:r>
              <a:rPr lang="en-US" altLang="ko-KR" sz="1400" dirty="0" err="1"/>
              <a:t>DstZ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ID3D11Resource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pSrcResource</a:t>
            </a:r>
            <a:r>
              <a:rPr lang="en-US" altLang="ko-KR" sz="1400" dirty="0"/>
              <a:t>,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리소스는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같은 크기와 같은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유형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호환되는 형식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(DXGI_FORMAT)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 </a:t>
            </a:r>
            <a:r>
              <a:rPr lang="en-US" altLang="ko-KR" sz="1400" dirty="0" smtClean="0"/>
              <a:t>UINT </a:t>
            </a:r>
            <a:r>
              <a:rPr lang="en-US" altLang="ko-KR" sz="1400" b="1" dirty="0" err="1">
                <a:solidFill>
                  <a:srgbClr val="0000FF"/>
                </a:solidFill>
              </a:rPr>
              <a:t>SrcSubresource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in, optional] </a:t>
            </a:r>
            <a:r>
              <a:rPr lang="en-US" altLang="ko-KR" sz="1400" dirty="0" err="1" smtClean="0"/>
              <a:t>const</a:t>
            </a:r>
            <a:r>
              <a:rPr lang="en-US" altLang="ko-KR" sz="1400" dirty="0" smtClean="0"/>
              <a:t> </a:t>
            </a:r>
            <a:r>
              <a:rPr lang="en-US" altLang="ko-KR" sz="1400" b="1" dirty="0"/>
              <a:t>D3D11_BOX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pSrcBox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); </a:t>
            </a:r>
            <a:endParaRPr lang="en-US" altLang="ko-KR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4932040" y="5065439"/>
            <a:ext cx="3672408" cy="307777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GPU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 리소스의 영역을 다른 리소스로 복사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012160" y="1757134"/>
            <a:ext cx="2502024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D3D11_BOX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left;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top;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front;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right;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bottom;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 </a:t>
            </a:r>
            <a:r>
              <a:rPr lang="en-US" altLang="ko-KR" sz="1400" dirty="0"/>
              <a:t>back;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C00000"/>
                </a:solidFill>
              </a:rPr>
              <a:t>D3D11_BOX</a:t>
            </a:r>
            <a:r>
              <a:rPr lang="en-US" altLang="ko-KR" sz="1400" dirty="0"/>
              <a:t>; </a:t>
            </a:r>
            <a:endParaRPr lang="ko-KR" altLang="en-US" sz="1400" dirty="0"/>
          </a:p>
        </p:txBody>
      </p:sp>
      <p:sp>
        <p:nvSpPr>
          <p:cNvPr id="18" name="정육면체 17"/>
          <p:cNvSpPr/>
          <p:nvPr/>
        </p:nvSpPr>
        <p:spPr>
          <a:xfrm>
            <a:off x="7677472" y="2306721"/>
            <a:ext cx="648072" cy="697970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571800" y="3001225"/>
            <a:ext cx="1562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0000FF"/>
                </a:solidFill>
              </a:rPr>
              <a:t>(right, bottom, back)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34668" y="202438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(left, top, front)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596336" y="2411078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253536" y="2784475"/>
            <a:ext cx="144016" cy="1440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655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4678131"/>
          </a:xfrm>
        </p:spPr>
        <p:txBody>
          <a:bodyPr>
            <a:normAutofit/>
          </a:bodyPr>
          <a:lstStyle/>
          <a:p>
            <a:pPr lvl="0" fontAlgn="base" latinLnBrk="1"/>
            <a:r>
              <a:rPr lang="ko-KR" altLang="en-US" b="1" dirty="0" err="1">
                <a:latin typeface="+mn-lt"/>
              </a:rPr>
              <a:t>텍스쳐</a:t>
            </a:r>
            <a:r>
              <a:rPr lang="ko-KR" altLang="en-US" b="1" dirty="0">
                <a:latin typeface="+mn-lt"/>
              </a:rPr>
              <a:t> </a:t>
            </a:r>
            <a:r>
              <a:rPr lang="ko-KR" altLang="en-US" b="1" dirty="0" smtClean="0">
                <a:latin typeface="+mn-lt"/>
              </a:rPr>
              <a:t>배열</a:t>
            </a:r>
            <a:r>
              <a:rPr lang="en-US" altLang="ko-KR" b="1" dirty="0" smtClean="0">
                <a:latin typeface="+mn-lt"/>
              </a:rPr>
              <a:t>(Texture Array)</a:t>
            </a:r>
            <a:endParaRPr lang="ko-KR" altLang="en-US" b="1" dirty="0">
              <a:latin typeface="+mn-lt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9510" y="2714656"/>
            <a:ext cx="8928000" cy="189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2000" tIns="36000" rIns="72000" bIns="36000">
            <a:noAutofit/>
          </a:bodyPr>
          <a:lstStyle/>
          <a:p>
            <a:r>
              <a:rPr lang="en-US" altLang="ko-KR" sz="1400" b="1" dirty="0">
                <a:solidFill>
                  <a:srgbClr val="0D18F3"/>
                </a:solidFill>
              </a:rPr>
              <a:t>Texture2DArray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gTreeTextureArray</a:t>
            </a:r>
            <a:r>
              <a:rPr lang="en-US" altLang="ko-KR" sz="1400" dirty="0"/>
              <a:t> : register(</a:t>
            </a:r>
            <a:r>
              <a:rPr lang="en-US" altLang="ko-KR" sz="1400" b="1" dirty="0">
                <a:solidFill>
                  <a:srgbClr val="0D18F3"/>
                </a:solidFill>
              </a:rPr>
              <a:t>t4</a:t>
            </a:r>
            <a:r>
              <a:rPr lang="en-US" altLang="ko-KR" sz="1400" dirty="0" smtClean="0"/>
              <a:t>); //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텍스쳐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크기가 같아야 함</a:t>
            </a:r>
            <a:endParaRPr lang="en-US" altLang="ko-KR" sz="1400" dirty="0"/>
          </a:p>
          <a:p>
            <a:r>
              <a:rPr lang="en-US" altLang="ko-KR" sz="1400" dirty="0" err="1"/>
              <a:t>SamplerState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gSamplerState</a:t>
            </a:r>
            <a:r>
              <a:rPr lang="en-US" altLang="ko-KR" sz="1400" dirty="0"/>
              <a:t> : register(s0);</a:t>
            </a:r>
          </a:p>
          <a:p>
            <a:endParaRPr lang="en-US" altLang="ko-KR" sz="800" dirty="0" smtClean="0"/>
          </a:p>
          <a:p>
            <a:r>
              <a:rPr lang="en-US" altLang="ko-KR" sz="1400" dirty="0" smtClean="0"/>
              <a:t>float4 </a:t>
            </a:r>
            <a:r>
              <a:rPr lang="en-US" altLang="ko-KR" sz="1400" b="1" dirty="0" smtClean="0">
                <a:solidFill>
                  <a:srgbClr val="0D18F3"/>
                </a:solidFill>
              </a:rPr>
              <a:t>PS</a:t>
            </a:r>
            <a:r>
              <a:rPr lang="en-US" altLang="ko-KR" sz="1400" dirty="0" smtClean="0"/>
              <a:t>(VS_OUT input) </a:t>
            </a:r>
            <a:r>
              <a:rPr lang="en-US" altLang="ko-KR" sz="1400" dirty="0"/>
              <a:t>: </a:t>
            </a:r>
            <a:r>
              <a:rPr lang="en-US" altLang="ko-KR" sz="1400" dirty="0" err="1" smtClean="0"/>
              <a:t>SV_Target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 smtClean="0"/>
              <a:t>   ...</a:t>
            </a:r>
            <a:endParaRPr lang="ko-KR" altLang="en-US" sz="1400" dirty="0"/>
          </a:p>
          <a:p>
            <a:r>
              <a:rPr lang="en-US" altLang="ko-KR" sz="1400" dirty="0" smtClean="0"/>
              <a:t>   float3 </a:t>
            </a:r>
            <a:r>
              <a:rPr lang="en-US" altLang="ko-KR" sz="1400" dirty="0" err="1"/>
              <a:t>uv</a:t>
            </a:r>
            <a:r>
              <a:rPr lang="en-US" altLang="ko-KR" sz="1400" b="1" dirty="0" err="1">
                <a:solidFill>
                  <a:srgbClr val="FF0000"/>
                </a:solidFill>
              </a:rPr>
              <a:t>w</a:t>
            </a:r>
            <a:r>
              <a:rPr lang="en-US" altLang="ko-KR" sz="1400" dirty="0"/>
              <a:t> = float3(</a:t>
            </a:r>
            <a:r>
              <a:rPr lang="en-US" altLang="ko-KR" sz="1400" dirty="0" err="1"/>
              <a:t>input.texCoord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input.primID</a:t>
            </a:r>
            <a:r>
              <a:rPr lang="en-US" altLang="ko-KR" sz="1400" dirty="0" smtClean="0"/>
              <a:t> % 4));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en-US" altLang="ko-KR" sz="1400" b="1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: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인덱스</a:t>
            </a:r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0000FF"/>
                </a:solidFill>
              </a:rPr>
              <a:t>   </a:t>
            </a:r>
            <a:r>
              <a:rPr lang="en-US" altLang="ko-KR" sz="1400" dirty="0" smtClean="0">
                <a:solidFill>
                  <a:schemeClr val="tx1"/>
                </a:solidFill>
              </a:rPr>
              <a:t>float4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cColor</a:t>
            </a:r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= 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gTreeTextureArray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.Sample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</a:rPr>
              <a:t>gSamplerState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uvw</a:t>
            </a:r>
            <a:r>
              <a:rPr lang="en-US" altLang="ko-KR" sz="1400" dirty="0" smtClean="0">
                <a:solidFill>
                  <a:schemeClr val="tx1"/>
                </a:solidFill>
              </a:rPr>
              <a:t>);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 smtClean="0"/>
              <a:t>   ...</a:t>
            </a:r>
            <a:endParaRPr lang="ko-KR" altLang="en-US" sz="1400" dirty="0"/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08016" y="4779729"/>
            <a:ext cx="4608000" cy="11695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sz="1400" dirty="0"/>
              <a:t>DXGI_FORMAT </a:t>
            </a:r>
            <a:r>
              <a:rPr lang="en-US" altLang="ko-KR" sz="1400" b="1" dirty="0" err="1">
                <a:solidFill>
                  <a:srgbClr val="0000FF"/>
                </a:solidFill>
              </a:rPr>
              <a:t>Object</a:t>
            </a:r>
            <a:r>
              <a:rPr lang="en-US" altLang="ko-KR" sz="1400" dirty="0" err="1"/>
              <a:t>.</a:t>
            </a:r>
            <a:r>
              <a:rPr lang="en-US" altLang="ko-KR" sz="1400" b="1" dirty="0" err="1">
                <a:solidFill>
                  <a:srgbClr val="FF00FF"/>
                </a:solidFill>
              </a:rPr>
              <a:t>Sample</a:t>
            </a:r>
            <a:r>
              <a:rPr lang="en-US" altLang="ko-KR" sz="1400" dirty="0"/>
              <a:t>( 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sampler_state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S, </a:t>
            </a:r>
          </a:p>
          <a:p>
            <a:r>
              <a:rPr lang="en-US" altLang="ko-KR" sz="1400" dirty="0" smtClean="0"/>
              <a:t>   float </a:t>
            </a:r>
            <a:r>
              <a:rPr lang="en-US" altLang="ko-KR" sz="1400" dirty="0"/>
              <a:t>Location </a:t>
            </a:r>
          </a:p>
          <a:p>
            <a:r>
              <a:rPr lang="en-US" altLang="ko-KR" sz="1400" dirty="0" smtClean="0"/>
              <a:t>   [,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Offset</a:t>
            </a:r>
            <a:r>
              <a:rPr lang="en-US" altLang="ko-KR" sz="1400" dirty="0"/>
              <a:t>] </a:t>
            </a:r>
          </a:p>
          <a:p>
            <a:r>
              <a:rPr lang="en-US" altLang="ko-KR" sz="1400" dirty="0"/>
              <a:t>);</a:t>
            </a:r>
            <a:endParaRPr lang="ko-KR" altLang="en-US" sz="14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76710"/>
              </p:ext>
            </p:extLst>
          </p:nvPr>
        </p:nvGraphicFramePr>
        <p:xfrm>
          <a:off x="378766" y="5816348"/>
          <a:ext cx="4392488" cy="997440"/>
        </p:xfrm>
        <a:graphic>
          <a:graphicData uri="http://schemas.openxmlformats.org/drawingml/2006/table">
            <a:tbl>
              <a:tblPr/>
              <a:tblGrid>
                <a:gridCol w="90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11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Object</a:t>
                      </a:r>
                      <a:endParaRPr lang="en-US" sz="1400" dirty="0"/>
                    </a:p>
                  </a:txBody>
                  <a:tcPr marL="45720" marR="4572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객체 데이터 형</a:t>
                      </a:r>
                      <a:endParaRPr lang="en-US" sz="14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45720" marR="4572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11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</a:t>
                      </a:r>
                      <a:endParaRPr lang="en-US" sz="1400" dirty="0"/>
                    </a:p>
                  </a:txBody>
                  <a:tcPr marL="45720" marR="4572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샘플러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상태 객체</a:t>
                      </a:r>
                      <a:endParaRPr lang="en-US" sz="14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45720" marR="4572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119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D18F3"/>
                          </a:solidFill>
                          <a:effectLst/>
                        </a:rPr>
                        <a:t>Location</a:t>
                      </a:r>
                      <a:endParaRPr lang="en-US" sz="1400" dirty="0"/>
                    </a:p>
                  </a:txBody>
                  <a:tcPr marL="45720" marR="4572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좌표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객체에 따라 다름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en-US" sz="14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45720" marR="4572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11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Offset</a:t>
                      </a:r>
                      <a:endParaRPr lang="en-US" sz="1400" dirty="0"/>
                    </a:p>
                  </a:txBody>
                  <a:tcPr marL="45720" marR="4572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좌표 오프셋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텍스쳐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좌표에 더해짐</a:t>
                      </a:r>
                      <a:endParaRPr lang="en-US" sz="1400" dirty="0"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45720" marR="4572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823920" y="4182860"/>
            <a:ext cx="1944000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 데이터 형</a:t>
            </a:r>
            <a:endParaRPr lang="en-US" altLang="ko-KR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23920" y="5512727"/>
            <a:ext cx="2569138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 오프셋 데이터 형</a:t>
            </a:r>
            <a:endParaRPr lang="en-US" altLang="ko-KR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9510" y="1204372"/>
            <a:ext cx="8928000" cy="145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0D18F3"/>
                </a:solidFill>
              </a:rPr>
              <a:t>Texture2D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gTreeTextures</a:t>
            </a:r>
            <a:r>
              <a:rPr lang="en-US" altLang="ko-KR" sz="1400" dirty="0" smtClean="0"/>
              <a:t>[4] </a:t>
            </a:r>
            <a:r>
              <a:rPr lang="en-US" altLang="ko-KR" sz="1400" dirty="0"/>
              <a:t>: register(</a:t>
            </a:r>
            <a:r>
              <a:rPr lang="en-US" altLang="ko-KR" sz="1400" b="1" dirty="0">
                <a:solidFill>
                  <a:srgbClr val="0D18F3"/>
                </a:solidFill>
              </a:rPr>
              <a:t>t4</a:t>
            </a:r>
            <a:r>
              <a:rPr lang="en-US" altLang="ko-KR" sz="1400" dirty="0" smtClean="0"/>
              <a:t>);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//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실제로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텍스쳐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레지스터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4, 5, 6, 7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을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사용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 err="1"/>
              <a:t>SamplerState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gSamplerState</a:t>
            </a:r>
            <a:r>
              <a:rPr lang="en-US" altLang="ko-KR" sz="1400" dirty="0"/>
              <a:t> : register(s0);</a:t>
            </a:r>
          </a:p>
          <a:p>
            <a:endParaRPr lang="en-US" altLang="ko-KR" sz="800" dirty="0" smtClean="0"/>
          </a:p>
          <a:p>
            <a:r>
              <a:rPr lang="en-US" altLang="ko-KR" sz="1400" dirty="0"/>
              <a:t>float4 </a:t>
            </a:r>
            <a:r>
              <a:rPr lang="en-US" altLang="ko-KR" sz="1400" b="1" dirty="0">
                <a:solidFill>
                  <a:srgbClr val="0D18F3"/>
                </a:solidFill>
              </a:rPr>
              <a:t>PS</a:t>
            </a:r>
            <a:r>
              <a:rPr lang="en-US" altLang="ko-KR" sz="1400" dirty="0"/>
              <a:t>(VS_OUT input) : </a:t>
            </a:r>
            <a:r>
              <a:rPr lang="en-US" altLang="ko-KR" sz="1400" dirty="0" err="1" smtClean="0"/>
              <a:t>SV_Target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 smtClean="0"/>
              <a:t>   float4 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 = </a:t>
            </a:r>
            <a:r>
              <a:rPr lang="en-US" altLang="ko-KR" sz="1400" dirty="0" err="1" smtClean="0"/>
              <a:t>gTreeTextures</a:t>
            </a:r>
            <a:r>
              <a:rPr lang="en-US" altLang="ko-KR" sz="1400" dirty="0" smtClean="0"/>
              <a:t>[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input.primID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% </a:t>
            </a:r>
            <a:r>
              <a:rPr lang="en-US" altLang="ko-KR" sz="1400" dirty="0" smtClean="0"/>
              <a:t>4].Sample(</a:t>
            </a:r>
            <a:r>
              <a:rPr lang="en-US" altLang="ko-KR" sz="1400" dirty="0" err="1">
                <a:solidFill>
                  <a:schemeClr val="tx1"/>
                </a:solidFill>
              </a:rPr>
              <a:t>gSamplerState</a:t>
            </a:r>
            <a:r>
              <a:rPr lang="en-US" altLang="ko-KR" sz="1400" dirty="0" smtClean="0">
                <a:solidFill>
                  <a:schemeClr val="tx1"/>
                </a:solidFill>
              </a:rPr>
              <a:t>,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err="1"/>
              <a:t>input.texCoord</a:t>
            </a:r>
            <a:r>
              <a:rPr lang="en-US" altLang="ko-KR" sz="1400" dirty="0" smtClean="0"/>
              <a:t>); //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실행 오류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 ...</a:t>
            </a:r>
          </a:p>
          <a:p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}</a:t>
            </a:r>
            <a:endParaRPr lang="en-US" altLang="ko-KR" sz="1400" dirty="0" smtClean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07962"/>
              </p:ext>
            </p:extLst>
          </p:nvPr>
        </p:nvGraphicFramePr>
        <p:xfrm>
          <a:off x="4884745" y="5813300"/>
          <a:ext cx="4079743" cy="997440"/>
        </p:xfrm>
        <a:graphic>
          <a:graphicData uri="http://schemas.openxmlformats.org/drawingml/2006/table">
            <a:tbl>
              <a:tblPr/>
              <a:tblGrid>
                <a:gridCol w="350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84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Texture1D, </a:t>
                      </a:r>
                      <a:r>
                        <a:rPr lang="en-US" altLang="ko-KR" sz="1400" dirty="0" smtClean="0"/>
                        <a:t>Texture1DArray</a:t>
                      </a:r>
                      <a:endParaRPr lang="en-US" sz="1400" dirty="0"/>
                    </a:p>
                  </a:txBody>
                  <a:tcPr marL="72000" marR="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int</a:t>
                      </a:r>
                      <a:endParaRPr lang="en-US" sz="140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84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Texture2D,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effectLst/>
                        </a:rPr>
                        <a:t>Texture2DArray</a:t>
                      </a:r>
                      <a:endParaRPr lang="en-US" sz="1400" dirty="0"/>
                    </a:p>
                  </a:txBody>
                  <a:tcPr marL="72000" marR="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int2</a:t>
                      </a:r>
                      <a:endParaRPr lang="en-US" sz="140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84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Texture3D</a:t>
                      </a:r>
                      <a:endParaRPr lang="en-US" sz="1400" dirty="0"/>
                    </a:p>
                  </a:txBody>
                  <a:tcPr marL="72000" marR="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int3</a:t>
                      </a:r>
                      <a:endParaRPr lang="en-US" sz="1400" b="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8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/>
                        <a:t>TextureCube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sz="1400" dirty="0" err="1" smtClean="0"/>
                        <a:t>TextureCubeArray</a:t>
                      </a:r>
                      <a:endParaRPr lang="en-US" sz="1400" dirty="0"/>
                    </a:p>
                  </a:txBody>
                  <a:tcPr marL="72000" marR="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345425" y="2398425"/>
            <a:ext cx="2736000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 smtClean="0"/>
              <a:t>struct</a:t>
            </a:r>
            <a:r>
              <a:rPr lang="en-US" altLang="ko-KR" sz="1400" dirty="0" smtClean="0"/>
              <a:t> VS_OUT {</a:t>
            </a:r>
            <a:endParaRPr lang="en-US" altLang="ko-KR" sz="1400" dirty="0"/>
          </a:p>
          <a:p>
            <a:r>
              <a:rPr lang="en-US" altLang="ko-KR" sz="1400" dirty="0" smtClean="0"/>
              <a:t>   float2 </a:t>
            </a:r>
            <a:r>
              <a:rPr lang="en-US" altLang="ko-KR" sz="1400" dirty="0" err="1"/>
              <a:t>texCoord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TEXCOORD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   ...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uint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primID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</a:t>
            </a:r>
            <a:r>
              <a:rPr lang="en-US" altLang="ko-KR" sz="1400" b="1" dirty="0" err="1">
                <a:solidFill>
                  <a:srgbClr val="0000FF"/>
                </a:solidFill>
              </a:rPr>
              <a:t>SV_PrimitiveID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3851920" y="1643700"/>
            <a:ext cx="3266533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배열의 인덱스로 변수를 사용할 수 없음</a:t>
            </a:r>
            <a:endParaRPr lang="en-US" altLang="ko-KR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1598"/>
              </p:ext>
            </p:extLst>
          </p:nvPr>
        </p:nvGraphicFramePr>
        <p:xfrm>
          <a:off x="4885562" y="4478264"/>
          <a:ext cx="4080561" cy="997440"/>
        </p:xfrm>
        <a:graphic>
          <a:graphicData uri="http://schemas.openxmlformats.org/drawingml/2006/table">
            <a:tbl>
              <a:tblPr/>
              <a:tblGrid>
                <a:gridCol w="3504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084">
                <a:tc>
                  <a:txBody>
                    <a:bodyPr/>
                    <a:lstStyle/>
                    <a:p>
                      <a:r>
                        <a:rPr lang="en-US" sz="1400" dirty="0"/>
                        <a:t>Texture1D</a:t>
                      </a:r>
                    </a:p>
                  </a:txBody>
                  <a:tcPr marL="72000" marR="468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3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84">
                <a:tc>
                  <a:txBody>
                    <a:bodyPr/>
                    <a:lstStyle/>
                    <a:p>
                      <a:r>
                        <a:rPr lang="en-US" sz="1400" dirty="0"/>
                        <a:t>Texture1DArray, Texture2D</a:t>
                      </a:r>
                    </a:p>
                  </a:txBody>
                  <a:tcPr marL="72000" marR="468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3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float2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8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D18F3"/>
                          </a:solidFill>
                          <a:effectLst/>
                        </a:rPr>
                        <a:t>Texture2DArray</a:t>
                      </a:r>
                      <a:r>
                        <a:rPr lang="en-US" sz="1400" dirty="0"/>
                        <a:t>, Texture3D, </a:t>
                      </a:r>
                      <a:r>
                        <a:rPr lang="en-US" sz="1400" dirty="0" err="1"/>
                        <a:t>TextureCube</a:t>
                      </a:r>
                      <a:endParaRPr lang="en-US" sz="1400" dirty="0"/>
                    </a:p>
                  </a:txBody>
                  <a:tcPr marL="72000" marR="468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3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float3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084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TextureCubeArray</a:t>
                      </a:r>
                      <a:endParaRPr lang="en-US" sz="1400" dirty="0"/>
                    </a:p>
                  </a:txBody>
                  <a:tcPr marL="72000" marR="468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3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float4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E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19811" y="2275757"/>
            <a:ext cx="5184576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 smtClean="0"/>
              <a:t>gTreeTextures</a:t>
            </a:r>
            <a:r>
              <a:rPr lang="en-US" altLang="ko-KR" sz="1400" dirty="0" smtClean="0"/>
              <a:t>[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2</a:t>
            </a:r>
            <a:r>
              <a:rPr lang="en-US" altLang="ko-KR" sz="1400" dirty="0" smtClean="0"/>
              <a:t>].</a:t>
            </a:r>
            <a:r>
              <a:rPr lang="en-US" altLang="ko-KR" sz="1400" dirty="0"/>
              <a:t>Sample(</a:t>
            </a:r>
            <a:r>
              <a:rPr lang="en-US" altLang="ko-KR" sz="1400" dirty="0" err="1"/>
              <a:t>gSamplerState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input.texCoord</a:t>
            </a:r>
            <a:r>
              <a:rPr lang="en-US" altLang="ko-KR" sz="1400" dirty="0" smtClean="0"/>
              <a:t>); //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OK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8231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좌</a:t>
            </a:r>
            <a:r>
              <a:rPr lang="ko-KR" altLang="en-US" b="1" dirty="0"/>
              <a:t>표</a:t>
            </a:r>
            <a:r>
              <a:rPr lang="en-US" altLang="ko-KR" b="1" dirty="0" smtClean="0"/>
              <a:t>(Texture Coordinates)</a:t>
            </a:r>
          </a:p>
          <a:p>
            <a:pPr lvl="1"/>
            <a:r>
              <a:rPr lang="ko-KR" altLang="en-US" dirty="0" err="1" smtClean="0"/>
              <a:t>텍스쳐</a:t>
            </a:r>
            <a:r>
              <a:rPr lang="ko-KR" altLang="en-US" dirty="0" smtClean="0"/>
              <a:t> 좌표는 </a:t>
            </a:r>
            <a:r>
              <a:rPr lang="en-US" altLang="ko-KR" dirty="0" smtClean="0"/>
              <a:t>0.0 ~ 1.0</a:t>
            </a:r>
            <a:r>
              <a:rPr lang="ko-KR" altLang="en-US" dirty="0" smtClean="0"/>
              <a:t>의 정규화된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래스터라이저는</a:t>
            </a:r>
            <a:r>
              <a:rPr lang="ko-KR" altLang="en-US" dirty="0" smtClean="0"/>
              <a:t> 보간으로 픽셀의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좌표를 계산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68" y="2033551"/>
            <a:ext cx="1357714" cy="13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843808" y="2047178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u-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축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75712" y="3481263"/>
            <a:ext cx="5597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v-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축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12702" y="2060848"/>
            <a:ext cx="1800000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412702" y="2061048"/>
            <a:ext cx="0" cy="180000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89377" y="190715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(0, 0)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347464" y="1992608"/>
            <a:ext cx="144016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377097" y="1751533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(1, 0)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9377" y="3125698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(0, 1)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91268" y="3302338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(1, 1)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228" y="2019009"/>
            <a:ext cx="13430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19740" y="2361759"/>
            <a:ext cx="648000" cy="6480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497" y="2060125"/>
            <a:ext cx="1430239" cy="1292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312388" y="1912349"/>
            <a:ext cx="1127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(0.25, 0.25)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909264" y="1912349"/>
            <a:ext cx="1127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(0.75, 0.25)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12388" y="3175869"/>
            <a:ext cx="1127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(0.25, 0.75)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909264" y="3175869"/>
            <a:ext cx="1127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(0.75, 0.75)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395247" y="1983206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6395247" y="3257757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803799" y="1983206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803799" y="3257757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78" y="3804302"/>
            <a:ext cx="12954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228" y="3784557"/>
            <a:ext cx="13430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이등변 삼각형 14"/>
          <p:cNvSpPr/>
          <p:nvPr/>
        </p:nvSpPr>
        <p:spPr>
          <a:xfrm>
            <a:off x="3897986" y="3823194"/>
            <a:ext cx="1260000" cy="1260000"/>
          </a:xfrm>
          <a:prstGeom prst="triangl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95247" y="506543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(0, 1)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564600" y="5065439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(1, 1)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83685" y="3496525"/>
            <a:ext cx="77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(0.5, 0)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7504" y="4005064"/>
            <a:ext cx="366959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u = </a:t>
            </a:r>
            <a:r>
              <a:rPr lang="ko-KR" altLang="en-US" sz="1400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X 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/>
                <a:ea typeface="함초롬바탕"/>
                <a:cs typeface="함초롬바탕"/>
              </a:rPr>
              <a:t>÷ 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/>
                <a:ea typeface="함초롬바탕"/>
                <a:cs typeface="함초롬바탕"/>
              </a:rPr>
              <a:t>이미지 가로 크기</a:t>
            </a:r>
            <a:endParaRPr lang="en-US" altLang="ko-KR" sz="1400" b="1" dirty="0" smtClean="0">
              <a:solidFill>
                <a:srgbClr val="0000CC"/>
              </a:solidFill>
              <a:latin typeface="함초롬바탕"/>
              <a:ea typeface="함초롬바탕"/>
              <a:cs typeface="함초롬바탕"/>
            </a:endParaRPr>
          </a:p>
          <a:p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v </a:t>
            </a:r>
            <a:r>
              <a:rPr lang="en-US" altLang="ko-KR" sz="1400" b="1" dirty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</a:t>
            </a:r>
            <a:r>
              <a:rPr lang="ko-KR" altLang="en-US" sz="1400" b="1" dirty="0" err="1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en-US" altLang="ko-KR" sz="1400" b="1" dirty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b="1" dirty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</a:t>
            </a:r>
            <a:r>
              <a:rPr lang="en-US" altLang="ko-KR" sz="1400" b="1" dirty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Y 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좌표 </a:t>
            </a:r>
            <a:r>
              <a:rPr lang="en-US" altLang="ko-KR" sz="1400" b="1" dirty="0">
                <a:solidFill>
                  <a:srgbClr val="0000CC"/>
                </a:solidFill>
                <a:latin typeface="함초롬바탕"/>
                <a:ea typeface="함초롬바탕"/>
                <a:cs typeface="함초롬바탕"/>
              </a:rPr>
              <a:t>÷ </a:t>
            </a:r>
            <a:r>
              <a:rPr lang="ko-KR" altLang="en-US" sz="1400" b="1" dirty="0">
                <a:solidFill>
                  <a:srgbClr val="0000CC"/>
                </a:solidFill>
                <a:latin typeface="함초롬바탕"/>
                <a:ea typeface="함초롬바탕"/>
                <a:cs typeface="함초롬바탕"/>
              </a:rPr>
              <a:t>이미지 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/>
                <a:ea typeface="함초롬바탕"/>
                <a:cs typeface="함초롬바탕"/>
              </a:rPr>
              <a:t>세로 크기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 rot="5400000">
            <a:off x="1198250" y="5053959"/>
            <a:ext cx="1440000" cy="1440000"/>
          </a:xfrm>
          <a:prstGeom prst="rtTriangle">
            <a:avLst/>
          </a:prstGeom>
          <a:solidFill>
            <a:srgbClr val="FFC000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1098966" y="4690121"/>
                <a:ext cx="12313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66" y="4690121"/>
                <a:ext cx="1231363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2525296" y="4690121"/>
                <a:ext cx="12462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296" y="4690121"/>
                <a:ext cx="1246239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1036318" y="6482739"/>
                <a:ext cx="12355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8" y="6482739"/>
                <a:ext cx="1235530" cy="307777"/>
              </a:xfrm>
              <a:prstGeom prst="rect">
                <a:avLst/>
              </a:prstGeom>
              <a:blipFill rotWithShape="0">
                <a:blip r:embed="rId8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타원 37"/>
          <p:cNvSpPr/>
          <p:nvPr/>
        </p:nvSpPr>
        <p:spPr>
          <a:xfrm>
            <a:off x="7197359" y="3751194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6600899" y="4946253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7788160" y="4921439"/>
            <a:ext cx="144016" cy="1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1190630" y="5957232"/>
            <a:ext cx="540000" cy="5400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1199541" y="5427411"/>
            <a:ext cx="540000" cy="540000"/>
          </a:xfrm>
          <a:prstGeom prst="straightConnector1">
            <a:avLst/>
          </a:prstGeom>
          <a:ln w="15875">
            <a:solidFill>
              <a:srgbClr val="0000CC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6" idx="4"/>
          </p:cNvCxnSpPr>
          <p:nvPr/>
        </p:nvCxnSpPr>
        <p:spPr>
          <a:xfrm flipV="1">
            <a:off x="1198250" y="5949280"/>
            <a:ext cx="3519" cy="54467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1647128" y="5373216"/>
            <a:ext cx="144016" cy="14400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1726041" y="5439858"/>
            <a:ext cx="3519" cy="544679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35496" y="6080963"/>
                <a:ext cx="1215204" cy="307777"/>
              </a:xfrm>
              <a:prstGeom prst="rect">
                <a:avLst/>
              </a:prstGeom>
            </p:spPr>
            <p:txBody>
              <a:bodyPr wrap="square" lIns="36000" r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CC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6080963"/>
                <a:ext cx="1215204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1362120" y="6145559"/>
                <a:ext cx="12258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CC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120" y="6145559"/>
                <a:ext cx="1225848" cy="307777"/>
              </a:xfrm>
              <a:prstGeom prst="rect">
                <a:avLst/>
              </a:prstGeom>
              <a:blipFill rotWithShape="0">
                <a:blip r:embed="rId1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2483768" y="5373216"/>
                <a:ext cx="3186608" cy="73866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 </m:t>
                      </m:r>
                    </m:oMath>
                  </m:oMathPara>
                </a14:m>
                <a:endParaRPr lang="en-US" altLang="ko-KR" sz="1400" dirty="0" smtClean="0">
                  <a:solidFill>
                    <a:srgbClr val="0000CC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)+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400" dirty="0" smtClean="0">
                  <a:solidFill>
                    <a:srgbClr val="0000CC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𝒔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𝟎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𝒕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</m:t>
                      </m:r>
                      <m:r>
                        <a:rPr lang="en-US" altLang="ko-KR" sz="1400" b="1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𝟎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𝒔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𝒕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≤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𝟎</m:t>
                      </m:r>
                    </m:oMath>
                  </m:oMathPara>
                </a14:m>
                <a:endParaRPr lang="ko-KR" altLang="en-US" sz="1400" b="1" dirty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5373216"/>
                <a:ext cx="3186608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325725" y="5072305"/>
                <a:ext cx="10070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725" y="5072305"/>
                <a:ext cx="1007071" cy="307777"/>
              </a:xfrm>
              <a:prstGeom prst="rect">
                <a:avLst/>
              </a:prstGeom>
              <a:blipFill rotWithShape="0">
                <a:blip r:embed="rId1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타원 51"/>
          <p:cNvSpPr/>
          <p:nvPr/>
        </p:nvSpPr>
        <p:spPr>
          <a:xfrm>
            <a:off x="1137489" y="4977492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2548247" y="4987050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140906" y="6407470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061748" y="2649557"/>
            <a:ext cx="216000" cy="216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700285" y="1593161"/>
            <a:ext cx="928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(0.5, 0.5)</a:t>
            </a:r>
            <a:endParaRPr lang="ko-KR" altLang="en-US" sz="1400" b="1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7143553" y="1851554"/>
            <a:ext cx="7898" cy="720000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3905047" y="3329049"/>
            <a:ext cx="1290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이미지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4554112" y="2698822"/>
            <a:ext cx="2481532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prstDash val="sysDash"/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폭발 1 41"/>
          <p:cNvSpPr/>
          <p:nvPr/>
        </p:nvSpPr>
        <p:spPr>
          <a:xfrm>
            <a:off x="7410992" y="908721"/>
            <a:ext cx="1625504" cy="936104"/>
          </a:xfrm>
          <a:prstGeom prst="irregularSeal1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샘플링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868144" y="5517232"/>
            <a:ext cx="315009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CTexturedVertex</a:t>
            </a:r>
            <a:endParaRPr lang="en-US" altLang="ko-KR" sz="1400" dirty="0"/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D3DXVECTOR3 m_d3dxvPosition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D3DXVECTOR2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m_d3dxvTexture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4593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 smtClean="0"/>
              <a:t>2D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배열 생성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6772" y="1196751"/>
            <a:ext cx="9049375" cy="558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/>
              <a:t>ID3D11ShaderResourceView *</a:t>
            </a:r>
            <a:r>
              <a:rPr lang="en-US" altLang="ko-KR" sz="1400" dirty="0" smtClean="0"/>
              <a:t>CreateTexture2DArray(ID3D11Device </a:t>
            </a:r>
            <a:r>
              <a:rPr lang="en-US" altLang="ko-KR" sz="1400" dirty="0"/>
              <a:t>*pd3dDevice, </a:t>
            </a:r>
            <a:r>
              <a:rPr lang="en-US" altLang="ko-KR" sz="1400" dirty="0" smtClean="0"/>
              <a:t>_</a:t>
            </a:r>
            <a:r>
              <a:rPr lang="en-US" altLang="ko-KR" sz="1400" dirty="0"/>
              <a:t>TCHAR *</a:t>
            </a:r>
            <a:r>
              <a:rPr lang="en-US" altLang="ko-KR" sz="1400" dirty="0" err="1" smtClean="0"/>
              <a:t>pPath</a:t>
            </a:r>
            <a:r>
              <a:rPr lang="en-US" altLang="ko-KR" sz="1400" dirty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nTextures</a:t>
            </a:r>
            <a:r>
              <a:rPr lang="en-US" altLang="ko-KR" sz="1400" dirty="0" smtClean="0"/>
              <a:t>) {</a:t>
            </a:r>
            <a:endParaRPr lang="en-US" altLang="ko-KR" sz="1400" dirty="0"/>
          </a:p>
          <a:p>
            <a:r>
              <a:rPr lang="en-US" altLang="ko-KR" sz="1400" dirty="0" smtClean="0"/>
              <a:t>    D3DX11_IMAGE_LOAD_INFO </a:t>
            </a:r>
            <a:r>
              <a:rPr lang="en-US" altLang="ko-KR" sz="1400" dirty="0"/>
              <a:t>d3dxImageLoadInfo;</a:t>
            </a:r>
          </a:p>
          <a:p>
            <a:r>
              <a:rPr lang="en-US" altLang="ko-KR" sz="1400" dirty="0"/>
              <a:t>    d3dxImageLoadInfo.Width = D3DX11_FROM_FILE;</a:t>
            </a:r>
          </a:p>
          <a:p>
            <a:r>
              <a:rPr lang="en-US" altLang="ko-KR" sz="1400" dirty="0"/>
              <a:t>    d3dxImageLoadInfo.Height = D3DX11_FROM_FILE;</a:t>
            </a:r>
          </a:p>
          <a:p>
            <a:r>
              <a:rPr lang="en-US" altLang="ko-KR" sz="1400" dirty="0"/>
              <a:t>    d3dxImageLoadInfo.Depth = D3DX11_FROM_FILE;</a:t>
            </a:r>
          </a:p>
          <a:p>
            <a:r>
              <a:rPr lang="en-US" altLang="ko-KR" sz="1400" dirty="0"/>
              <a:t>    d3dxImageLoadInfo.FirstMipLevel = 0;</a:t>
            </a:r>
          </a:p>
          <a:p>
            <a:r>
              <a:rPr lang="en-US" altLang="ko-KR" sz="1400" dirty="0"/>
              <a:t>    d3dxImageLoadInfo.MipLevels = D3DX11_FROM_FILE;</a:t>
            </a:r>
          </a:p>
          <a:p>
            <a:r>
              <a:rPr lang="en-US" altLang="ko-KR" sz="1400" dirty="0"/>
              <a:t>    d3dxImageLoadInfo.Usage = </a:t>
            </a:r>
            <a:r>
              <a:rPr lang="en-US" altLang="ko-KR" sz="1400" b="1" dirty="0">
                <a:solidFill>
                  <a:srgbClr val="0D18F3"/>
                </a:solidFill>
              </a:rPr>
              <a:t>D3D11_USAGE_STAGING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d3dxImageLoadInfo.BindFlags = </a:t>
            </a:r>
            <a:r>
              <a:rPr lang="en-US" altLang="ko-KR" sz="1400" b="1" dirty="0">
                <a:solidFill>
                  <a:srgbClr val="C00000"/>
                </a:solidFill>
              </a:rPr>
              <a:t>0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d3dxImageLoadInfo.CpuAccessFlags </a:t>
            </a:r>
            <a:r>
              <a:rPr lang="en-US" altLang="ko-KR" sz="1400" dirty="0"/>
              <a:t>= </a:t>
            </a:r>
            <a:r>
              <a:rPr lang="en-US" altLang="ko-KR" sz="1400" b="1" dirty="0">
                <a:solidFill>
                  <a:srgbClr val="0D18F3"/>
                </a:solidFill>
              </a:rPr>
              <a:t>D3D11_CPU_ACCESS_WRITE | D3D11_CPU_ACCESS_READ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d3dxImageLoadInfo.MiscFlags = 0;</a:t>
            </a:r>
          </a:p>
          <a:p>
            <a:r>
              <a:rPr lang="en-US" altLang="ko-KR" sz="1400" dirty="0"/>
              <a:t>    d3dxImageLoadInfo.Format = </a:t>
            </a:r>
            <a:r>
              <a:rPr lang="en-US" altLang="ko-KR" sz="1400" dirty="0" smtClean="0"/>
              <a:t>DXGI_FORMAT_R8G8B8A8_UNORM;</a:t>
            </a:r>
            <a:endParaRPr lang="en-US" altLang="ko-KR" sz="1400" dirty="0"/>
          </a:p>
          <a:p>
            <a:r>
              <a:rPr lang="en-US" altLang="ko-KR" sz="1400" dirty="0"/>
              <a:t>    d3dxImageLoadInfo.Filter = D3DX11_FILTER_NONE;</a:t>
            </a:r>
          </a:p>
          <a:p>
            <a:r>
              <a:rPr lang="en-US" altLang="ko-KR" sz="1400" dirty="0"/>
              <a:t>    d3dxImageLoadInfo.MipFilter = D3DX11_FILTER_LINEAR;</a:t>
            </a:r>
          </a:p>
          <a:p>
            <a:r>
              <a:rPr lang="en-US" altLang="ko-KR" sz="1400" dirty="0" smtClean="0"/>
              <a:t>    d3dxImageLoadInfo.pSrcInfo </a:t>
            </a:r>
            <a:r>
              <a:rPr lang="en-US" altLang="ko-KR" sz="1400" dirty="0"/>
              <a:t>= 0</a:t>
            </a:r>
            <a:r>
              <a:rPr lang="en-US" altLang="ko-KR" sz="1400" dirty="0" smtClean="0"/>
              <a:t>;</a:t>
            </a:r>
          </a:p>
          <a:p>
            <a:endParaRPr lang="ko-KR" altLang="en-US" sz="1050" dirty="0"/>
          </a:p>
          <a:p>
            <a:r>
              <a:rPr lang="en-US" altLang="ko-KR" sz="1400" dirty="0" smtClean="0"/>
              <a:t>    ID3D11Texture2D </a:t>
            </a:r>
            <a:r>
              <a:rPr lang="en-US" altLang="ko-KR" sz="1400" dirty="0"/>
              <a:t>**pd3dTextures = new ID3D11Texture2D*[</a:t>
            </a:r>
            <a:r>
              <a:rPr lang="en-US" altLang="ko-KR" sz="1400" dirty="0" err="1"/>
              <a:t>nTextures</a:t>
            </a:r>
            <a:r>
              <a:rPr lang="en-US" altLang="ko-KR" sz="1400" dirty="0" smtClean="0"/>
              <a:t>];</a:t>
            </a:r>
            <a:endParaRPr lang="en-US" altLang="ko-KR" sz="1400" dirty="0"/>
          </a:p>
          <a:p>
            <a:r>
              <a:rPr lang="en-US" altLang="ko-KR" sz="1400" dirty="0" smtClean="0"/>
              <a:t>    _</a:t>
            </a:r>
            <a:r>
              <a:rPr lang="en-US" altLang="ko-KR" sz="1400" dirty="0"/>
              <a:t>TCHAR </a:t>
            </a:r>
            <a:r>
              <a:rPr lang="en-US" altLang="ko-KR" sz="1400" dirty="0" err="1"/>
              <a:t>pstrTextureName</a:t>
            </a:r>
            <a:r>
              <a:rPr lang="en-US" altLang="ko-KR" sz="1400" dirty="0"/>
              <a:t>[80];</a:t>
            </a:r>
          </a:p>
          <a:p>
            <a:r>
              <a:rPr lang="en-US" altLang="ko-KR" sz="1400" dirty="0" smtClean="0"/>
              <a:t>    for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</a:t>
            </a:r>
            <a:r>
              <a:rPr lang="en-US" altLang="ko-KR" sz="1400" dirty="0" err="1"/>
              <a:t>nTextures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 {</a:t>
            </a:r>
            <a:endParaRPr lang="en-US" altLang="ko-KR" sz="1400" dirty="0"/>
          </a:p>
          <a:p>
            <a:r>
              <a:rPr lang="en-US" altLang="ko-KR" sz="1400" dirty="0" smtClean="0"/>
              <a:t>        _</a:t>
            </a:r>
            <a:r>
              <a:rPr lang="en-US" altLang="ko-KR" sz="1400" dirty="0" err="1"/>
              <a:t>stprintf_s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pstrTextureName</a:t>
            </a:r>
            <a:r>
              <a:rPr lang="en-US" altLang="ko-KR" sz="1400" dirty="0"/>
              <a:t>, 80, _T("%s%02d.dds"),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pPath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    </a:t>
            </a:r>
            <a:r>
              <a:rPr lang="en-US" altLang="ko-KR" sz="1400" b="1" dirty="0">
                <a:solidFill>
                  <a:srgbClr val="C00000"/>
                </a:solidFill>
              </a:rPr>
              <a:t>D3DX11CreateTextureFromFile</a:t>
            </a:r>
            <a:r>
              <a:rPr lang="en-US" altLang="ko-KR" sz="1400" dirty="0"/>
              <a:t>(pd3dDevice, </a:t>
            </a:r>
            <a:r>
              <a:rPr lang="en-US" altLang="ko-KR" sz="1400" dirty="0" err="1"/>
              <a:t>pstrTextureName</a:t>
            </a:r>
            <a:r>
              <a:rPr lang="en-US" altLang="ko-KR" sz="1400" dirty="0"/>
              <a:t>, &amp;d3dxImageLoadInfo, 0, (ID3D11Resource **)&amp;pd3dTextures[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], 0);</a:t>
            </a:r>
          </a:p>
          <a:p>
            <a:r>
              <a:rPr lang="en-US" altLang="ko-KR" sz="1400" dirty="0" smtClean="0"/>
              <a:t>    }</a:t>
            </a:r>
          </a:p>
          <a:p>
            <a:r>
              <a:rPr lang="en-US" altLang="ko-KR" sz="1400" dirty="0" smtClean="0"/>
              <a:t>    D3D11_TEXTURE2D_DESC </a:t>
            </a:r>
            <a:r>
              <a:rPr lang="en-US" altLang="ko-KR" sz="1400" dirty="0"/>
              <a:t>d3xTexure2DDesc;</a:t>
            </a:r>
          </a:p>
          <a:p>
            <a:r>
              <a:rPr lang="en-US" altLang="ko-KR" sz="1400" dirty="0"/>
              <a:t>    pd3dTextures[0]-&gt;</a:t>
            </a:r>
            <a:r>
              <a:rPr lang="en-US" altLang="ko-KR" sz="1400" dirty="0" err="1"/>
              <a:t>GetDesc</a:t>
            </a:r>
            <a:r>
              <a:rPr lang="en-US" altLang="ko-KR" sz="1400" dirty="0"/>
              <a:t>(&amp;d3xTexure2DDesc);</a:t>
            </a:r>
          </a:p>
          <a:p>
            <a:endParaRPr lang="en-US" altLang="ko-KR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3203849" y="4459690"/>
            <a:ext cx="5832648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CreateTexture2DArray(pd3dDevice</a:t>
            </a:r>
            <a:r>
              <a:rPr lang="en-US" altLang="ko-KR" sz="1400" dirty="0"/>
              <a:t>, </a:t>
            </a:r>
            <a:r>
              <a:rPr lang="en-US" altLang="ko-KR" sz="1400" b="1" dirty="0">
                <a:solidFill>
                  <a:srgbClr val="C00000"/>
                </a:solidFill>
              </a:rPr>
              <a:t>_T("Data/</a:t>
            </a:r>
            <a:r>
              <a:rPr lang="en-US" altLang="ko-KR" sz="1400" b="1" dirty="0" err="1">
                <a:solidFill>
                  <a:srgbClr val="C00000"/>
                </a:solidFill>
              </a:rPr>
              <a:t>TreeArray</a:t>
            </a:r>
            <a:r>
              <a:rPr lang="en-US" altLang="ko-KR" sz="1400" b="1" dirty="0">
                <a:solidFill>
                  <a:srgbClr val="C00000"/>
                </a:solidFill>
              </a:rPr>
              <a:t>/Tree")</a:t>
            </a:r>
            <a:r>
              <a:rPr lang="en-US" altLang="ko-KR" sz="1400" dirty="0"/>
              <a:t>, 4</a:t>
            </a:r>
            <a:r>
              <a:rPr lang="en-US" altLang="ko-KR" sz="1400" dirty="0" smtClean="0"/>
              <a:t>);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59660" y="1554096"/>
            <a:ext cx="4490332" cy="307777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Texture2DArray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리소스를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생성하는 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D3D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함수가 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없음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93235" y="4818001"/>
            <a:ext cx="1143262" cy="954107"/>
          </a:xfrm>
          <a:prstGeom prst="rect">
            <a:avLst/>
          </a:prstGeom>
          <a:ln w="9525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Tree00.dds</a:t>
            </a:r>
          </a:p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Tree01.dds</a:t>
            </a:r>
          </a:p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Tree02.dds</a:t>
            </a:r>
          </a:p>
          <a:p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Tree03.dds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94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 smtClean="0"/>
              <a:t>2D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배열 생성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6772" y="1198788"/>
            <a:ext cx="9049375" cy="5616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/>
              <a:t>    D3D11_TEXTURE2D_DESC </a:t>
            </a:r>
            <a:r>
              <a:rPr lang="en-US" altLang="ko-KR" sz="1400" dirty="0"/>
              <a:t>d3dTexture2DArrayDesc;</a:t>
            </a:r>
          </a:p>
          <a:p>
            <a:r>
              <a:rPr lang="en-US" altLang="ko-KR" sz="1400" dirty="0" smtClean="0"/>
              <a:t>    d3dTexture2DArrayDesc.Width </a:t>
            </a:r>
            <a:r>
              <a:rPr lang="en-US" altLang="ko-KR" sz="1400" dirty="0"/>
              <a:t>= d3xTexure2DDesc.Width; </a:t>
            </a:r>
            <a:r>
              <a:rPr lang="en-US" altLang="ko-KR" sz="1400" dirty="0" smtClean="0"/>
              <a:t>//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원소의 </a:t>
            </a:r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텍스쳐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크기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가로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    d3dTexture2DArrayDesc.Height </a:t>
            </a:r>
            <a:r>
              <a:rPr lang="en-US" altLang="ko-KR" sz="1400" dirty="0"/>
              <a:t>= d3xTexure2DDesc.Height; //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원소의 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텍스쳐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크기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세로</a:t>
            </a:r>
            <a:r>
              <a:rPr lang="en-US" altLang="ko-KR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sz="1400" dirty="0"/>
          </a:p>
          <a:p>
            <a:r>
              <a:rPr lang="en-US" altLang="ko-KR" sz="1400" dirty="0" smtClean="0"/>
              <a:t>    d3dTexture2DArrayDesc.MipLevels </a:t>
            </a:r>
            <a:r>
              <a:rPr lang="en-US" altLang="ko-KR" sz="1400" dirty="0"/>
              <a:t>= d3xTexure2DDesc.MipLevels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en-US" altLang="ko-KR" sz="1400" dirty="0"/>
              <a:t>d3dTexture2DArrayDesc.Format = d3dTexture2DDesc.Format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b="1" dirty="0" smtClean="0">
                <a:solidFill>
                  <a:srgbClr val="0D18F3"/>
                </a:solidFill>
              </a:rPr>
              <a:t>d3dTexture2DArrayDesc.ArraySize </a:t>
            </a:r>
            <a:r>
              <a:rPr lang="en-US" altLang="ko-KR" sz="1400" b="1" dirty="0">
                <a:solidFill>
                  <a:srgbClr val="0D18F3"/>
                </a:solidFill>
              </a:rPr>
              <a:t>= </a:t>
            </a:r>
            <a:r>
              <a:rPr lang="en-US" altLang="ko-KR" sz="1400" b="1" dirty="0" err="1">
                <a:solidFill>
                  <a:srgbClr val="0D18F3"/>
                </a:solidFill>
              </a:rPr>
              <a:t>nTextures</a:t>
            </a:r>
            <a:r>
              <a:rPr lang="en-US" altLang="ko-KR" sz="1400" b="1" dirty="0" smtClean="0">
                <a:solidFill>
                  <a:srgbClr val="0D18F3"/>
                </a:solidFill>
              </a:rPr>
              <a:t>; </a:t>
            </a:r>
            <a:r>
              <a:rPr lang="en-US" altLang="ko-KR" sz="1400" dirty="0"/>
              <a:t>//</a:t>
            </a:r>
            <a:r>
              <a:rPr lang="ko-KR" altLang="en-US" sz="1400" dirty="0" err="1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텍스쳐</a:t>
            </a:r>
            <a:r>
              <a:rPr lang="ko-KR" altLang="en-US" sz="1400" dirty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배열 원소의 개수</a:t>
            </a:r>
            <a:endParaRPr lang="en-US" altLang="ko-KR" sz="1400" b="1" dirty="0">
              <a:solidFill>
                <a:srgbClr val="0D18F3"/>
              </a:solidFill>
            </a:endParaRPr>
          </a:p>
          <a:p>
            <a:r>
              <a:rPr lang="en-US" altLang="ko-KR" sz="1400" dirty="0" smtClean="0"/>
              <a:t>    d3dTexture2DArrayDesc.SampleDesc.Count </a:t>
            </a:r>
            <a:r>
              <a:rPr lang="en-US" altLang="ko-KR" sz="1400" dirty="0"/>
              <a:t>= 1;</a:t>
            </a:r>
          </a:p>
          <a:p>
            <a:r>
              <a:rPr lang="en-US" altLang="ko-KR" sz="1400" dirty="0" smtClean="0"/>
              <a:t>    d3dTexture2DArrayDesc.SampleDesc.Quality </a:t>
            </a:r>
            <a:r>
              <a:rPr lang="en-US" altLang="ko-KR" sz="1400" dirty="0"/>
              <a:t>= 0;</a:t>
            </a:r>
          </a:p>
          <a:p>
            <a:r>
              <a:rPr lang="en-US" altLang="ko-KR" sz="1400" dirty="0" smtClean="0"/>
              <a:t>    d3dTexture2DArrayDesc.Usage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D3D11_USAGE_DEFAULT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d3dTexture2DArrayDesc.BindFlags </a:t>
            </a:r>
            <a:r>
              <a:rPr lang="en-US" altLang="ko-KR" sz="1400" dirty="0"/>
              <a:t>= </a:t>
            </a:r>
            <a:r>
              <a:rPr lang="en-US" altLang="ko-KR" sz="1400" b="1" dirty="0">
                <a:solidFill>
                  <a:srgbClr val="C00000"/>
                </a:solidFill>
              </a:rPr>
              <a:t>D3D11_BIND_SHADER_RESOURCE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d3dTexture2DArrayDesc.CPUAccessFlags = d3dTexture2DArrayDesc.MiscFlags </a:t>
            </a:r>
            <a:r>
              <a:rPr lang="en-US" altLang="ko-KR" sz="1400" dirty="0"/>
              <a:t>= 0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ID3D11Texture2D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*pd3dTexture2DArray;</a:t>
            </a:r>
          </a:p>
          <a:p>
            <a:r>
              <a:rPr lang="en-US" altLang="ko-KR" sz="1400" dirty="0" smtClean="0"/>
              <a:t>    pd3dDevice-</a:t>
            </a:r>
            <a:r>
              <a:rPr lang="en-US" altLang="ko-KR" sz="1400" dirty="0"/>
              <a:t>&gt;</a:t>
            </a:r>
            <a:r>
              <a:rPr lang="en-US" altLang="ko-KR" sz="1400" b="1" dirty="0">
                <a:solidFill>
                  <a:srgbClr val="C00000"/>
                </a:solidFill>
              </a:rPr>
              <a:t>CreateTexture2D</a:t>
            </a:r>
            <a:r>
              <a:rPr lang="en-US" altLang="ko-KR" sz="1400" dirty="0"/>
              <a:t>(&amp;d3dTexture2DArrayDesc, 0, &amp;</a:t>
            </a:r>
            <a:r>
              <a:rPr lang="en-US" altLang="ko-KR" sz="1400" b="1" dirty="0">
                <a:solidFill>
                  <a:srgbClr val="0000FF"/>
                </a:solidFill>
              </a:rPr>
              <a:t>pd3dTexture2DArray</a:t>
            </a:r>
            <a:r>
              <a:rPr lang="en-US" altLang="ko-KR" sz="1400" dirty="0" smtClean="0"/>
              <a:t>);</a:t>
            </a:r>
          </a:p>
          <a:p>
            <a:endParaRPr lang="en-US" altLang="ko-KR" sz="1200" dirty="0"/>
          </a:p>
          <a:p>
            <a:r>
              <a:rPr lang="en-US" altLang="ko-KR" sz="1400" dirty="0" smtClean="0"/>
              <a:t>    ID3D11DeviceContext </a:t>
            </a:r>
            <a:r>
              <a:rPr lang="en-US" altLang="ko-KR" sz="1400" dirty="0"/>
              <a:t>*pd3dDeviceContext;</a:t>
            </a:r>
          </a:p>
          <a:p>
            <a:r>
              <a:rPr lang="en-US" altLang="ko-KR" sz="1400" dirty="0" smtClean="0"/>
              <a:t>    pd3dDevice-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GetImmediateContext</a:t>
            </a:r>
            <a:r>
              <a:rPr lang="en-US" altLang="ko-KR" sz="1400" dirty="0"/>
              <a:t>(&amp;pd3dDeviceContext);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D3D11_MAPPED_SUBRESOURCE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d3dMappedTexture2D;</a:t>
            </a:r>
          </a:p>
          <a:p>
            <a:r>
              <a:rPr lang="fr-FR" altLang="ko-KR" sz="1400" dirty="0" smtClean="0"/>
              <a:t>    for 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fr-FR" altLang="ko-KR" sz="1400" dirty="0" smtClean="0"/>
              <a:t>t </a:t>
            </a:r>
            <a:r>
              <a:rPr lang="fr-FR" altLang="ko-KR" sz="1400" dirty="0"/>
              <a:t>= 0; t &lt; nTextures; t</a:t>
            </a:r>
            <a:r>
              <a:rPr lang="fr-FR" altLang="ko-KR" sz="1400" dirty="0" smtClean="0"/>
              <a:t>++)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 smtClean="0"/>
              <a:t>        for (UINT </a:t>
            </a:r>
            <a:r>
              <a:rPr lang="en-US" altLang="ko-KR" sz="1400" dirty="0"/>
              <a:t>m = 0; m &lt; d3xTexure2DDesc.MipLevels; m</a:t>
            </a:r>
            <a:r>
              <a:rPr lang="en-US" altLang="ko-KR" sz="1400" dirty="0" smtClean="0"/>
              <a:t>++) {</a:t>
            </a:r>
            <a:endParaRPr lang="en-US" altLang="ko-KR" sz="1400" dirty="0"/>
          </a:p>
          <a:p>
            <a:r>
              <a:rPr lang="en-US" altLang="ko-KR" sz="1400" dirty="0" smtClean="0"/>
              <a:t>            pd3dDeviceContext-</a:t>
            </a:r>
            <a:r>
              <a:rPr lang="en-US" altLang="ko-KR" sz="1400" dirty="0"/>
              <a:t>&gt;</a:t>
            </a:r>
            <a:r>
              <a:rPr lang="en-US" altLang="ko-KR" sz="1400" b="1" dirty="0">
                <a:solidFill>
                  <a:srgbClr val="C00000"/>
                </a:solidFill>
              </a:rPr>
              <a:t>Map</a:t>
            </a:r>
            <a:r>
              <a:rPr lang="en-US" altLang="ko-KR" sz="1400" dirty="0"/>
              <a:t>(pd3dTextures[t], m, </a:t>
            </a:r>
            <a:r>
              <a:rPr lang="en-US" altLang="ko-KR" sz="1400" b="1" dirty="0">
                <a:solidFill>
                  <a:srgbClr val="0000FF"/>
                </a:solidFill>
              </a:rPr>
              <a:t>D3D11_MAP_READ</a:t>
            </a:r>
            <a:r>
              <a:rPr lang="en-US" altLang="ko-KR" sz="1400" dirty="0"/>
              <a:t>, 0, &amp;d3dMappedTexture2D);</a:t>
            </a:r>
          </a:p>
          <a:p>
            <a:r>
              <a:rPr lang="en-US" altLang="ko-KR" sz="1400" dirty="0" smtClean="0"/>
              <a:t>            pd3dDeviceContext-</a:t>
            </a:r>
            <a:r>
              <a:rPr lang="en-US" altLang="ko-KR" sz="1400" dirty="0"/>
              <a:t>&gt;</a:t>
            </a:r>
            <a:r>
              <a:rPr lang="en-US" altLang="ko-KR" sz="1400" b="1" dirty="0" err="1">
                <a:solidFill>
                  <a:srgbClr val="C00000"/>
                </a:solidFill>
              </a:rPr>
              <a:t>UpdateSubresource</a:t>
            </a:r>
            <a:r>
              <a:rPr lang="en-US" altLang="ko-KR" sz="1400" dirty="0"/>
              <a:t>(pd3dTexture2DArray, D3D11CalcSubresource(m, t, d3xTexure2DDesc.MipLevels), 0, d3dMappedTexture2D.pData, d3dMappedTexture2D.RowPitch, d3dMappedTexture2D.DepthPitch);</a:t>
            </a:r>
          </a:p>
          <a:p>
            <a:r>
              <a:rPr lang="en-US" altLang="ko-KR" sz="1400" dirty="0" smtClean="0"/>
              <a:t>            pd3dDeviceContext-</a:t>
            </a:r>
            <a:r>
              <a:rPr lang="en-US" altLang="ko-KR" sz="1400" dirty="0"/>
              <a:t>&gt;</a:t>
            </a:r>
            <a:r>
              <a:rPr lang="en-US" altLang="ko-KR" sz="1400" b="1" dirty="0" err="1">
                <a:solidFill>
                  <a:srgbClr val="C00000"/>
                </a:solidFill>
              </a:rPr>
              <a:t>Unmap</a:t>
            </a:r>
            <a:r>
              <a:rPr lang="en-US" altLang="ko-KR" sz="1400" dirty="0"/>
              <a:t>(pd3dTextures[t], m);</a:t>
            </a:r>
          </a:p>
          <a:p>
            <a:r>
              <a:rPr lang="en-US" altLang="ko-KR" sz="1400" dirty="0" smtClean="0"/>
              <a:t>        }</a:t>
            </a:r>
            <a:endParaRPr lang="en-US" altLang="ko-KR" sz="1400" dirty="0"/>
          </a:p>
          <a:p>
            <a:r>
              <a:rPr lang="en-US" altLang="ko-KR" sz="1400" dirty="0" smtClean="0"/>
              <a:t>    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0515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en-US" altLang="ko-KR" b="1" dirty="0" smtClean="0"/>
              <a:t>2D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배열 생성</a:t>
            </a:r>
            <a:endParaRPr lang="en-US" altLang="ko-KR" b="1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6772" y="1198788"/>
            <a:ext cx="9049375" cy="376212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 smtClean="0"/>
              <a:t>    D3D11_SHADER_RESOURCE_VIEW_DESC </a:t>
            </a:r>
            <a:r>
              <a:rPr lang="en-US" altLang="ko-KR" sz="1400" dirty="0"/>
              <a:t>d3dTextureSRVDesc;</a:t>
            </a:r>
          </a:p>
          <a:p>
            <a:r>
              <a:rPr lang="en-US" altLang="ko-KR" sz="1400" dirty="0" smtClean="0"/>
              <a:t>    d3dTextureSRVDesc.Format </a:t>
            </a:r>
            <a:r>
              <a:rPr lang="en-US" altLang="ko-KR" sz="1400" dirty="0"/>
              <a:t>= d3dTexture2DArrayDesc.Format;</a:t>
            </a:r>
          </a:p>
          <a:p>
            <a:r>
              <a:rPr lang="en-US" altLang="ko-KR" sz="1400" dirty="0" smtClean="0"/>
              <a:t>    d3dTextureSRVDesc.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ViewDimension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b="1" dirty="0">
                <a:solidFill>
                  <a:srgbClr val="C00000"/>
                </a:solidFill>
              </a:rPr>
              <a:t>D3D11_SRV_DIMENSION_TEXTURE2DARRAY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d3dTextureSRVDesc.Texture2DArray.MostDetailedMip </a:t>
            </a:r>
            <a:r>
              <a:rPr lang="en-US" altLang="ko-KR" sz="1400" dirty="0"/>
              <a:t>= 0;</a:t>
            </a:r>
          </a:p>
          <a:p>
            <a:r>
              <a:rPr lang="en-US" altLang="ko-KR" sz="1400" dirty="0" smtClean="0"/>
              <a:t>    d3dTextureSRVDesc.Texture2DArray.MipLevels </a:t>
            </a:r>
            <a:r>
              <a:rPr lang="en-US" altLang="ko-KR" sz="1400" dirty="0"/>
              <a:t>= d3dTexture2DArrayDesc.MipLevels;</a:t>
            </a:r>
          </a:p>
          <a:p>
            <a:r>
              <a:rPr lang="en-US" altLang="ko-KR" sz="1400" dirty="0" smtClean="0"/>
              <a:t>    d3dTextureSRVDesc.Texture2DArray.FirstArraySlice </a:t>
            </a:r>
            <a:r>
              <a:rPr lang="en-US" altLang="ko-KR" sz="1400" dirty="0"/>
              <a:t>= 0;</a:t>
            </a:r>
          </a:p>
          <a:p>
            <a:r>
              <a:rPr lang="en-US" altLang="ko-KR" sz="1400" dirty="0" smtClean="0"/>
              <a:t>    d3dTextureSRVDesc.Texture2DArray.</a:t>
            </a:r>
            <a:r>
              <a:rPr lang="en-US" altLang="ko-KR" sz="1400" b="1" dirty="0" smtClean="0">
                <a:solidFill>
                  <a:srgbClr val="0000FF"/>
                </a:solidFill>
              </a:rPr>
              <a:t>ArraySize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b="1" dirty="0" err="1">
                <a:solidFill>
                  <a:srgbClr val="0000FF"/>
                </a:solidFill>
              </a:rPr>
              <a:t>nTextures</a:t>
            </a:r>
            <a:r>
              <a:rPr lang="en-US" altLang="ko-KR" sz="1400" dirty="0"/>
              <a:t>;</a:t>
            </a:r>
          </a:p>
          <a:p>
            <a:endParaRPr lang="ko-KR" altLang="en-US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b="1" dirty="0" smtClean="0"/>
              <a:t>ID3D11ShaderResourceView </a:t>
            </a:r>
            <a:r>
              <a:rPr lang="en-US" altLang="ko-KR" sz="1400" b="1" dirty="0"/>
              <a:t>*</a:t>
            </a:r>
            <a:r>
              <a:rPr lang="en-US" altLang="ko-KR" sz="1400" b="1" dirty="0" smtClean="0"/>
              <a:t>pd3dsrvArray</a:t>
            </a:r>
            <a:r>
              <a:rPr lang="en-US" altLang="ko-KR" sz="1400" b="1" dirty="0"/>
              <a:t>;</a:t>
            </a:r>
          </a:p>
          <a:p>
            <a:r>
              <a:rPr lang="en-US" altLang="ko-KR" sz="1400" dirty="0" smtClean="0"/>
              <a:t>    pd3dDevice-</a:t>
            </a:r>
            <a:r>
              <a:rPr lang="en-US" altLang="ko-KR" sz="1400" dirty="0"/>
              <a:t>&gt;</a:t>
            </a:r>
            <a:r>
              <a:rPr lang="en-US" altLang="ko-KR" sz="1400" b="1" dirty="0" err="1">
                <a:solidFill>
                  <a:srgbClr val="C00000"/>
                </a:solidFill>
              </a:rPr>
              <a:t>CreateShaderResourceView</a:t>
            </a:r>
            <a:r>
              <a:rPr lang="en-US" altLang="ko-KR" sz="1400" dirty="0"/>
              <a:t>(</a:t>
            </a:r>
            <a:r>
              <a:rPr lang="en-US" altLang="ko-KR" sz="1400" b="1" dirty="0">
                <a:solidFill>
                  <a:srgbClr val="0000FF"/>
                </a:solidFill>
              </a:rPr>
              <a:t>pd3dTexture2DArray</a:t>
            </a:r>
            <a:r>
              <a:rPr lang="en-US" altLang="ko-KR" sz="1400" dirty="0"/>
              <a:t>, &amp;d3dTextureSRVDesc, &amp;</a:t>
            </a:r>
            <a:r>
              <a:rPr lang="en-US" altLang="ko-KR" sz="1400" dirty="0" smtClean="0"/>
              <a:t>pd3dsrvArray</a:t>
            </a:r>
            <a:r>
              <a:rPr lang="en-US" altLang="ko-KR" sz="1400" dirty="0"/>
              <a:t>);</a:t>
            </a:r>
          </a:p>
          <a:p>
            <a:endParaRPr lang="ko-KR" altLang="en-US" sz="1400" dirty="0"/>
          </a:p>
          <a:p>
            <a:r>
              <a:rPr lang="en-US" altLang="ko-KR" sz="1400" dirty="0" smtClean="0"/>
              <a:t>    if </a:t>
            </a:r>
            <a:r>
              <a:rPr lang="en-US" altLang="ko-KR" sz="1400" dirty="0"/>
              <a:t>(pd3dTexture2DArray) pd3dTexture2DArray-&gt;Release</a:t>
            </a:r>
            <a:r>
              <a:rPr lang="en-US" altLang="ko-KR" sz="1400" dirty="0" smtClean="0"/>
              <a:t>();</a:t>
            </a:r>
            <a:endParaRPr lang="ko-KR" altLang="en-US" sz="1400" dirty="0"/>
          </a:p>
          <a:p>
            <a:r>
              <a:rPr lang="en-US" altLang="ko-KR" sz="1400" dirty="0" smtClean="0"/>
              <a:t>    for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</a:t>
            </a:r>
            <a:r>
              <a:rPr lang="en-US" altLang="ko-KR" sz="1400" dirty="0" err="1"/>
              <a:t>nTextures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if (pd3dTextures[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]) pd3dTextures[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]-&gt;Release();</a:t>
            </a:r>
          </a:p>
          <a:p>
            <a:r>
              <a:rPr lang="en-US" altLang="ko-KR" sz="1400" dirty="0" smtClean="0"/>
              <a:t>    delete </a:t>
            </a:r>
            <a:r>
              <a:rPr lang="en-US" altLang="ko-KR" sz="1400" dirty="0"/>
              <a:t>[] pd3dTextures;</a:t>
            </a:r>
          </a:p>
          <a:p>
            <a:endParaRPr lang="ko-KR" altLang="en-US" sz="1400" dirty="0"/>
          </a:p>
          <a:p>
            <a:r>
              <a:rPr lang="en-US" altLang="ko-KR" sz="1400" dirty="0" smtClean="0"/>
              <a:t>    return(pd3dsrvArray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3851920" y="4581128"/>
            <a:ext cx="5184576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#define </a:t>
            </a:r>
            <a:r>
              <a:rPr lang="en-US" altLang="ko-KR" sz="1400" dirty="0" smtClean="0"/>
              <a:t>PS_SLOT_TREE_TEXTURE_ARRAY 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0x04</a:t>
            </a:r>
          </a:p>
          <a:p>
            <a:r>
              <a:rPr lang="en-US" altLang="ko-KR" sz="1400" dirty="0"/>
              <a:t> ID3D11ShaderResourceView </a:t>
            </a:r>
            <a:r>
              <a:rPr lang="en-US" altLang="ko-KR" sz="1400" dirty="0" smtClean="0"/>
              <a:t>*m_pd3dsrvTextureArray</a:t>
            </a:r>
            <a:r>
              <a:rPr lang="en-US" altLang="ko-KR" sz="1400" dirty="0"/>
              <a:t>;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72" y="6093368"/>
            <a:ext cx="9049375" cy="648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2000" tIns="36000" rIns="72000" bIns="36000" anchor="ctr" anchorCtr="0">
            <a:noAutofit/>
          </a:bodyPr>
          <a:lstStyle/>
          <a:p>
            <a:r>
              <a:rPr lang="en-US" altLang="ko-KR" sz="1400" dirty="0" smtClean="0"/>
              <a:t>   float3 </a:t>
            </a:r>
            <a:r>
              <a:rPr lang="en-US" altLang="ko-KR" sz="1400" dirty="0" err="1"/>
              <a:t>uv</a:t>
            </a:r>
            <a:r>
              <a:rPr lang="en-US" altLang="ko-KR" sz="1400" b="1" dirty="0" err="1">
                <a:solidFill>
                  <a:srgbClr val="C00000"/>
                </a:solidFill>
              </a:rPr>
              <a:t>w</a:t>
            </a:r>
            <a:r>
              <a:rPr lang="en-US" altLang="ko-KR" sz="1400" dirty="0"/>
              <a:t> = float3(</a:t>
            </a:r>
            <a:r>
              <a:rPr lang="en-US" altLang="ko-KR" sz="1400" dirty="0" err="1"/>
              <a:t>input.texCoord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input.primID</a:t>
            </a:r>
            <a:r>
              <a:rPr lang="en-US" altLang="ko-KR" sz="1400" dirty="0" smtClean="0"/>
              <a:t> % 4));</a:t>
            </a:r>
            <a:endParaRPr lang="en-US" altLang="ko-KR" sz="1400" dirty="0"/>
          </a:p>
          <a:p>
            <a:r>
              <a:rPr lang="en-US" altLang="ko-KR" sz="1400" dirty="0" smtClean="0"/>
              <a:t>   float4 </a:t>
            </a:r>
            <a:r>
              <a:rPr lang="en-US" altLang="ko-KR" sz="1400" dirty="0" err="1" smtClean="0"/>
              <a:t>cTexture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gTreeTextureArray.Sample</a:t>
            </a:r>
            <a:r>
              <a:rPr lang="en-US" altLang="ko-KR" sz="1400" dirty="0" smtClean="0"/>
              <a:t>(</a:t>
            </a:r>
            <a:r>
              <a:rPr lang="en-US" altLang="ko-KR" sz="1400" dirty="0" err="1"/>
              <a:t>gSamplerState</a:t>
            </a:r>
            <a:r>
              <a:rPr lang="en-US" altLang="ko-KR" sz="1400" dirty="0" smtClean="0"/>
              <a:t>, </a:t>
            </a:r>
            <a:r>
              <a:rPr lang="en-US" altLang="ko-KR" sz="1400" b="1" dirty="0" err="1" smtClean="0"/>
              <a:t>uv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w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5877272"/>
            <a:ext cx="4104000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Texture2DArray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gTreeTextureArray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register(t</a:t>
            </a:r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46771" y="5229200"/>
            <a:ext cx="9049375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m_pd3dsrvTextureArray = </a:t>
            </a:r>
            <a:r>
              <a:rPr lang="en-US" altLang="ko-KR" sz="1400" dirty="0" smtClean="0"/>
              <a:t>CreateTexture2DArray(pd3dDevice</a:t>
            </a:r>
            <a:r>
              <a:rPr lang="en-US" altLang="ko-KR" sz="1400" dirty="0"/>
              <a:t>, _T("Data/</a:t>
            </a:r>
            <a:r>
              <a:rPr lang="en-US" altLang="ko-KR" sz="1400" dirty="0" err="1"/>
              <a:t>TreeArray</a:t>
            </a:r>
            <a:r>
              <a:rPr lang="en-US" altLang="ko-KR" sz="1400" dirty="0"/>
              <a:t>/Tree"), 4</a:t>
            </a:r>
            <a:r>
              <a:rPr lang="en-US" altLang="ko-KR" sz="1400" dirty="0" smtClean="0"/>
              <a:t>); </a:t>
            </a:r>
          </a:p>
          <a:p>
            <a:r>
              <a:rPr lang="en-US" altLang="ko-KR" sz="1400" dirty="0" smtClean="0"/>
              <a:t>pd3dDeviceContext-</a:t>
            </a:r>
            <a:r>
              <a:rPr lang="en-US" altLang="ko-KR" sz="1400" dirty="0"/>
              <a:t>&gt;</a:t>
            </a:r>
            <a:r>
              <a:rPr lang="en-US" altLang="ko-KR" sz="1400" b="1" dirty="0" err="1">
                <a:solidFill>
                  <a:srgbClr val="C00000"/>
                </a:solidFill>
              </a:rPr>
              <a:t>PSSetShaderResources</a:t>
            </a:r>
            <a:r>
              <a:rPr lang="en-US" altLang="ko-KR" sz="1400" dirty="0"/>
              <a:t>(PS_SLOT_TREE_TEXTURE_ARRAY, </a:t>
            </a:r>
            <a:r>
              <a:rPr lang="en-US" altLang="ko-KR" sz="1400" b="1" dirty="0">
                <a:solidFill>
                  <a:srgbClr val="C00000"/>
                </a:solidFill>
              </a:rPr>
              <a:t>1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&amp;m_pd3dsrvTextureArray</a:t>
            </a:r>
            <a:r>
              <a:rPr lang="en-US" altLang="ko-KR" sz="1400" dirty="0"/>
              <a:t>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7667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1"/>
            <a:ext cx="9144000" cy="6000769"/>
          </a:xfrm>
        </p:spPr>
        <p:txBody>
          <a:bodyPr>
            <a:normAutofit/>
          </a:bodyPr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압축</a:t>
            </a:r>
            <a:r>
              <a:rPr lang="en-US" altLang="ko-KR" b="1" dirty="0" smtClean="0"/>
              <a:t>(Texture Compression)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1"/>
            <a:r>
              <a:rPr lang="ko-KR" altLang="en-US" dirty="0" err="1" smtClean="0"/>
              <a:t>텍스쳐</a:t>
            </a:r>
            <a:r>
              <a:rPr lang="ko-KR" altLang="en-US" dirty="0" smtClean="0"/>
              <a:t> 압축 보간</a:t>
            </a:r>
            <a:r>
              <a:rPr lang="en-US" altLang="ko-KR" dirty="0" smtClean="0"/>
              <a:t>(</a:t>
            </a:r>
            <a:r>
              <a:rPr lang="en-US" altLang="ko-KR" dirty="0"/>
              <a:t>Texture Compression Interpolation</a:t>
            </a:r>
            <a:r>
              <a:rPr lang="en-US" altLang="ko-KR" dirty="0" smtClean="0"/>
              <a:t>)</a:t>
            </a:r>
          </a:p>
          <a:p>
            <a:endParaRPr lang="en-US" altLang="ko-KR" sz="2000" b="1" dirty="0"/>
          </a:p>
          <a:p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dirty="0" smtClean="0"/>
          </a:p>
          <a:p>
            <a:endParaRPr lang="en-US" altLang="ko-KR" sz="1400" dirty="0"/>
          </a:p>
          <a:p>
            <a:pPr lvl="1"/>
            <a:r>
              <a:rPr lang="en-US" altLang="ko-KR" dirty="0" smtClean="0"/>
              <a:t>Color_0, Color_1,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=0, …, nGradientWidth-1)</a:t>
            </a:r>
          </a:p>
          <a:p>
            <a:r>
              <a:rPr lang="ko-KR" altLang="en-US" b="1" dirty="0" err="1" smtClean="0"/>
              <a:t>블럭</a:t>
            </a:r>
            <a:r>
              <a:rPr lang="ko-KR" altLang="en-US" b="1" dirty="0" smtClean="0"/>
              <a:t> 압축</a:t>
            </a:r>
            <a:r>
              <a:rPr lang="en-US" altLang="ko-KR" b="1" dirty="0" smtClean="0"/>
              <a:t>(Block Compression)</a:t>
            </a:r>
          </a:p>
          <a:p>
            <a:pPr lvl="1"/>
            <a:r>
              <a:rPr lang="ko-KR" altLang="en-US" dirty="0" err="1" smtClean="0"/>
              <a:t>텍스쳐를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4x4 </a:t>
            </a:r>
            <a:r>
              <a:rPr lang="ko-KR" altLang="en-US" dirty="0" err="1" smtClean="0"/>
              <a:t>텍셀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블럭으로</a:t>
            </a:r>
            <a:r>
              <a:rPr lang="ko-KR" altLang="en-US" dirty="0" smtClean="0"/>
              <a:t> 분할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 err="1" smtClean="0"/>
              <a:t>텍셀은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2-</a:t>
            </a:r>
            <a:r>
              <a:rPr lang="ko-KR" altLang="en-US" dirty="0" smtClean="0"/>
              <a:t>비트로 표현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): 0~3 </a:t>
            </a:r>
            <a:r>
              <a:rPr lang="ko-KR" altLang="en-US" dirty="0" smtClean="0"/>
              <a:t>인덱스</a:t>
            </a:r>
            <a:endParaRPr lang="en-US" altLang="ko-KR" dirty="0" smtClean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블럭은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색상을 </a:t>
            </a:r>
            <a:r>
              <a:rPr lang="ko-KR" altLang="en-US" dirty="0" smtClean="0"/>
              <a:t>가짐</a:t>
            </a:r>
            <a:r>
              <a:rPr lang="en-US" altLang="ko-KR" dirty="0" smtClean="0"/>
              <a:t>(4</a:t>
            </a:r>
            <a:r>
              <a:rPr lang="ko-KR" altLang="en-US" dirty="0" smtClean="0"/>
              <a:t>개가 아님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텍셀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</a:t>
            </a:r>
            <a:r>
              <a:rPr lang="en-US" altLang="ko-KR" dirty="0" smtClean="0"/>
              <a:t>= 16</a:t>
            </a:r>
            <a:r>
              <a:rPr lang="ko-KR" altLang="en-US" dirty="0" smtClean="0"/>
              <a:t> </a:t>
            </a:r>
            <a:r>
              <a:rPr lang="en-US" altLang="ko-KR" dirty="0"/>
              <a:t>Byte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16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텍셀</a:t>
            </a:r>
            <a:r>
              <a:rPr lang="ko-KR" altLang="en-US" dirty="0" smtClean="0"/>
              <a:t> </a:t>
            </a:r>
            <a:r>
              <a:rPr lang="en-US" altLang="ko-KR" dirty="0" smtClean="0"/>
              <a:t>= 16*16 </a:t>
            </a:r>
            <a:r>
              <a:rPr lang="en-US" altLang="ko-KR" dirty="0"/>
              <a:t>Byte</a:t>
            </a:r>
            <a:r>
              <a:rPr lang="en-US" altLang="ko-KR" dirty="0" smtClean="0"/>
              <a:t> = 256 </a:t>
            </a:r>
            <a:r>
              <a:rPr lang="en-US" altLang="ko-KR" dirty="0"/>
              <a:t>Byte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블럭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4 </a:t>
            </a:r>
            <a:r>
              <a:rPr lang="en-US" altLang="ko-KR" dirty="0"/>
              <a:t>Byte</a:t>
            </a:r>
            <a:r>
              <a:rPr lang="ko-KR" altLang="en-US" dirty="0" smtClean="0"/>
              <a:t> </a:t>
            </a:r>
            <a:r>
              <a:rPr lang="en-US" altLang="ko-KR" dirty="0" smtClean="0"/>
              <a:t>+ 16*2 </a:t>
            </a:r>
            <a:r>
              <a:rPr lang="en-US" altLang="ko-KR" dirty="0"/>
              <a:t>Byte</a:t>
            </a:r>
            <a:r>
              <a:rPr lang="ko-KR" altLang="en-US" dirty="0" smtClean="0"/>
              <a:t> </a:t>
            </a:r>
            <a:r>
              <a:rPr lang="en-US" altLang="ko-KR" dirty="0" smtClean="0"/>
              <a:t>= 36 Byte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285852" y="1556792"/>
            <a:ext cx="6643734" cy="324000"/>
          </a:xfrm>
          <a:prstGeom prst="rect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00034" y="2444135"/>
            <a:ext cx="8215370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Courier New" pitchFamily="49" charset="0"/>
              </a:rPr>
              <a:t>nColorShift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Courier New" pitchFamily="49" charset="0"/>
              </a:rPr>
              <a:t> = (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Courier New" pitchFamily="49" charset="0"/>
              </a:rPr>
              <a:t>Color_1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Courier New" pitchFamily="49" charset="0"/>
              </a:rPr>
              <a:t> –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Courier New" pitchFamily="49" charset="0"/>
              </a:rPr>
              <a:t>Color_0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Courier New" pitchFamily="49" charset="0"/>
              </a:rPr>
              <a:t>) / (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Courier New" pitchFamily="49" charset="0"/>
              </a:rPr>
              <a:t>nGradientWidth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Courier New" pitchFamily="49" charset="0"/>
              </a:rPr>
              <a:t> – 1); 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for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(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i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 = 0; 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i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 &lt; 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nGradientWidth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 + 1; 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i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++) Color[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i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] =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Color_0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+ (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nColorShift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 *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i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)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맑은 고딕" pitchFamily="50" charset="-127"/>
                <a:cs typeface="Courier New" pitchFamily="49" charset="0"/>
              </a:rPr>
              <a:t>;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11706" y="1985420"/>
            <a:ext cx="1552541" cy="3077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RGB(0.0, 0.0, 1.0)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7048830" y="1985420"/>
            <a:ext cx="1552541" cy="307777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RGB(0.0, 0.0, 1.0)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3831449" y="1985420"/>
            <a:ext cx="1552541" cy="307777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RGB(0.5, 0.0, 0.5)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8009317" y="1667604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b="1" dirty="0" smtClean="0">
                <a:solidFill>
                  <a:srgbClr val="FF0000"/>
                </a:solidFill>
                <a:ea typeface="Rockwell"/>
                <a:cs typeface="Courier New" pitchFamily="49" charset="0"/>
              </a:rPr>
              <a:t>Color_1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0109" y="1667604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b="1" dirty="0" smtClean="0">
                <a:solidFill>
                  <a:srgbClr val="0000CC"/>
                </a:solidFill>
                <a:ea typeface="Rockwell"/>
                <a:cs typeface="Courier New" pitchFamily="49" charset="0"/>
              </a:rPr>
              <a:t>Color_0</a:t>
            </a:r>
            <a:endParaRPr lang="ko-KR" altLang="en-US" sz="1400" dirty="0">
              <a:solidFill>
                <a:srgbClr val="0000CC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92770" y="4663174"/>
            <a:ext cx="3110395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altLang="ko-KR" sz="1400" b="1" dirty="0">
                <a:solidFill>
                  <a:srgbClr val="0000CC"/>
                </a:solidFill>
              </a:rPr>
              <a:t>0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0</a:t>
            </a:r>
            <a:r>
              <a:rPr lang="en-US" altLang="ko-KR" sz="1400" b="1" dirty="0">
                <a:solidFill>
                  <a:srgbClr val="0000CC"/>
                </a:solidFill>
              </a:rPr>
              <a:t>: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Color_0</a:t>
            </a:r>
          </a:p>
          <a:p>
            <a:pPr marL="0" lvl="1"/>
            <a:r>
              <a:rPr lang="en-US" altLang="ko-KR" sz="1400" b="1" dirty="0" smtClean="0">
                <a:solidFill>
                  <a:srgbClr val="FF0000"/>
                </a:solidFill>
              </a:rPr>
              <a:t>01</a:t>
            </a:r>
            <a:r>
              <a:rPr lang="en-US" altLang="ko-KR" sz="1400" b="1" dirty="0">
                <a:solidFill>
                  <a:srgbClr val="FF0000"/>
                </a:solidFill>
              </a:rPr>
              <a:t>: Color_1</a:t>
            </a:r>
            <a:br>
              <a:rPr lang="en-US" altLang="ko-KR" sz="1400" b="1" dirty="0">
                <a:solidFill>
                  <a:srgbClr val="FF0000"/>
                </a:solidFill>
              </a:rPr>
            </a:br>
            <a:r>
              <a:rPr lang="en-US" altLang="ko-KR" sz="1400" b="1" dirty="0" smtClean="0">
                <a:solidFill>
                  <a:srgbClr val="C00000"/>
                </a:solidFill>
              </a:rPr>
              <a:t>10: </a:t>
            </a:r>
            <a:r>
              <a:rPr lang="en-US" altLang="ko-KR" sz="1400" b="1" dirty="0">
                <a:solidFill>
                  <a:srgbClr val="C00000"/>
                </a:solidFill>
              </a:rPr>
              <a:t>(</a:t>
            </a:r>
            <a:r>
              <a:rPr lang="en-US" altLang="ko-KR" sz="1400" b="1" dirty="0">
                <a:solidFill>
                  <a:srgbClr val="0000FF"/>
                </a:solidFill>
              </a:rPr>
              <a:t>Color_0</a:t>
            </a:r>
            <a:r>
              <a:rPr lang="en-US" altLang="ko-KR" sz="1400" b="1" dirty="0">
                <a:solidFill>
                  <a:srgbClr val="C00000"/>
                </a:solidFill>
              </a:rPr>
              <a:t> * </a:t>
            </a:r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⅔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) </a:t>
            </a:r>
            <a:r>
              <a:rPr lang="en-US" altLang="ko-KR" sz="1400" b="1" dirty="0">
                <a:solidFill>
                  <a:srgbClr val="C00000"/>
                </a:solidFill>
              </a:rPr>
              <a:t>+ (</a:t>
            </a:r>
            <a:r>
              <a:rPr lang="en-US" altLang="ko-KR" sz="1400" b="1" dirty="0">
                <a:solidFill>
                  <a:srgbClr val="FF0000"/>
                </a:solidFill>
              </a:rPr>
              <a:t>Color_1</a:t>
            </a:r>
            <a:r>
              <a:rPr lang="en-US" altLang="ko-KR" sz="1400" b="1" dirty="0">
                <a:solidFill>
                  <a:srgbClr val="C00000"/>
                </a:solidFill>
              </a:rPr>
              <a:t> * </a:t>
            </a:r>
            <a:r>
              <a:rPr lang="en-US" altLang="ko-KR" sz="1400" b="1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⅓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)</a:t>
            </a:r>
            <a:r>
              <a:rPr lang="en-US" altLang="ko-KR" sz="1400" b="1" dirty="0">
                <a:solidFill>
                  <a:srgbClr val="C00000"/>
                </a:solidFill>
              </a:rPr>
              <a:t/>
            </a:r>
            <a:br>
              <a:rPr lang="en-US" altLang="ko-KR" sz="1400" b="1" dirty="0">
                <a:solidFill>
                  <a:srgbClr val="C00000"/>
                </a:solidFill>
              </a:rPr>
            </a:br>
            <a:r>
              <a:rPr lang="en-US" altLang="ko-KR" sz="1400" b="1" dirty="0" smtClean="0">
                <a:solidFill>
                  <a:srgbClr val="C00000"/>
                </a:solidFill>
              </a:rPr>
              <a:t>11: </a:t>
            </a:r>
            <a:r>
              <a:rPr lang="en-US" altLang="ko-KR" sz="1400" b="1" dirty="0">
                <a:solidFill>
                  <a:srgbClr val="C00000"/>
                </a:solidFill>
              </a:rPr>
              <a:t>(</a:t>
            </a:r>
            <a:r>
              <a:rPr lang="en-US" altLang="ko-KR" sz="1400" b="1" dirty="0">
                <a:solidFill>
                  <a:srgbClr val="0000FF"/>
                </a:solidFill>
              </a:rPr>
              <a:t>Color_0</a:t>
            </a:r>
            <a:r>
              <a:rPr lang="en-US" altLang="ko-KR" sz="1400" b="1" dirty="0">
                <a:solidFill>
                  <a:srgbClr val="C00000"/>
                </a:solidFill>
              </a:rPr>
              <a:t> * </a:t>
            </a:r>
            <a:r>
              <a:rPr lang="en-US" altLang="ko-KR" sz="1400" b="1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⅓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) </a:t>
            </a:r>
            <a:r>
              <a:rPr lang="en-US" altLang="ko-KR" sz="1400" b="1" dirty="0">
                <a:solidFill>
                  <a:srgbClr val="C00000"/>
                </a:solidFill>
              </a:rPr>
              <a:t>+ (</a:t>
            </a:r>
            <a:r>
              <a:rPr lang="en-US" altLang="ko-KR" sz="1400" b="1" dirty="0">
                <a:solidFill>
                  <a:srgbClr val="FF0000"/>
                </a:solidFill>
              </a:rPr>
              <a:t>Color_1</a:t>
            </a:r>
            <a:r>
              <a:rPr lang="en-US" altLang="ko-KR" sz="1400" b="1" dirty="0">
                <a:solidFill>
                  <a:srgbClr val="C00000"/>
                </a:solidFill>
              </a:rPr>
              <a:t> * </a:t>
            </a:r>
            <a:r>
              <a:rPr lang="en-US" altLang="ko-KR" sz="1400" b="1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⅔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) </a:t>
            </a:r>
            <a:endParaRPr lang="en-US" altLang="ko-KR" sz="1400" b="1" dirty="0">
              <a:solidFill>
                <a:srgbClr val="C0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04779" y="5481360"/>
            <a:ext cx="1224000" cy="1188000"/>
          </a:xfrm>
          <a:prstGeom prst="rect">
            <a:avLst/>
          </a:prstGeom>
          <a:gradFill flip="none" rotWithShape="1">
            <a:gsLst>
              <a:gs pos="0">
                <a:srgbClr val="0000CC"/>
              </a:gs>
              <a:gs pos="100000">
                <a:srgbClr val="FF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681131" y="3652200"/>
            <a:ext cx="1206000" cy="288000"/>
          </a:xfrm>
          <a:prstGeom prst="rect">
            <a:avLst/>
          </a:prstGeom>
          <a:solidFill>
            <a:srgbClr val="0000CC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81131" y="3948600"/>
            <a:ext cx="1206000" cy="288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204779" y="5769584"/>
            <a:ext cx="12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204779" y="6057616"/>
            <a:ext cx="12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204779" y="6345648"/>
            <a:ext cx="12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505690" y="5480374"/>
            <a:ext cx="0" cy="11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6807779" y="5480374"/>
            <a:ext cx="0" cy="11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7115125" y="5480374"/>
            <a:ext cx="0" cy="11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33" y="5460183"/>
            <a:ext cx="1231847" cy="12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217242"/>
              </p:ext>
            </p:extLst>
          </p:nvPr>
        </p:nvGraphicFramePr>
        <p:xfrm>
          <a:off x="7692074" y="4272294"/>
          <a:ext cx="1182316" cy="10729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0000FF"/>
                          </a:solidFill>
                        </a:rPr>
                        <a:t>00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</a:rPr>
                        <a:t>01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736195"/>
              </p:ext>
            </p:extLst>
          </p:nvPr>
        </p:nvGraphicFramePr>
        <p:xfrm>
          <a:off x="6217658" y="4272294"/>
          <a:ext cx="1182316" cy="10729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6211974" y="3665079"/>
            <a:ext cx="1188000" cy="28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 smtClean="0">
                <a:solidFill>
                  <a:srgbClr val="0000FF"/>
                </a:solidFill>
                <a:ea typeface="Rockwell"/>
                <a:cs typeface="Courier New" pitchFamily="49" charset="0"/>
              </a:rPr>
              <a:t>Color_0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211974" y="3956220"/>
            <a:ext cx="1188000" cy="28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 smtClean="0">
                <a:solidFill>
                  <a:srgbClr val="FF0000"/>
                </a:solidFill>
                <a:ea typeface="Rockwell"/>
                <a:cs typeface="Courier New" pitchFamily="49" charset="0"/>
              </a:rPr>
              <a:t>Color_1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6816" y="3656063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 smtClean="0">
                <a:solidFill>
                  <a:srgbClr val="0000F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최소 색상</a:t>
            </a:r>
            <a:endParaRPr lang="ko-KR" altLang="en-US" sz="1400" dirty="0">
              <a:solidFill>
                <a:srgbClr val="0000F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24068" y="3938711"/>
            <a:ext cx="938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 smtClean="0">
                <a:solidFill>
                  <a:srgbClr val="FF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최대 색상</a:t>
            </a:r>
            <a:endParaRPr lang="ko-KR" altLang="en-US" sz="1400" dirty="0">
              <a:solidFill>
                <a:srgbClr val="FF00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49825" y="5229200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선형보간으로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계산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4" name="폭발 1 3"/>
          <p:cNvSpPr/>
          <p:nvPr/>
        </p:nvSpPr>
        <p:spPr>
          <a:xfrm>
            <a:off x="6948264" y="857231"/>
            <a:ext cx="2016224" cy="659435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압축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lang="ko-KR" altLang="en-US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왜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?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6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블럭</a:t>
            </a:r>
            <a:r>
              <a:rPr lang="ko-KR" altLang="en-US" b="1" dirty="0" smtClean="0"/>
              <a:t> 압축</a:t>
            </a:r>
            <a:r>
              <a:rPr lang="en-US" altLang="ko-KR" b="1" dirty="0" smtClean="0"/>
              <a:t>(Block Compression)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94098"/>
            <a:ext cx="14859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3" y="1289135"/>
            <a:ext cx="149542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869306" y="2761183"/>
            <a:ext cx="1258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64x64 </a:t>
            </a:r>
            <a:r>
              <a:rPr kumimoji="1"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36397" y="2761183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64x64 </a:t>
            </a:r>
            <a:r>
              <a:rPr kumimoji="1"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압축 </a:t>
            </a:r>
            <a:r>
              <a:rPr kumimoji="1"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35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1294098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960" y="1268340"/>
            <a:ext cx="1485464" cy="14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5230706" y="2761183"/>
            <a:ext cx="1258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64x64 </a:t>
            </a:r>
            <a:r>
              <a:rPr kumimoji="1"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797797" y="2761183"/>
            <a:ext cx="1662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64x64 </a:t>
            </a:r>
            <a:r>
              <a:rPr kumimoji="1"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압축 </a:t>
            </a:r>
            <a:r>
              <a:rPr kumimoji="1"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322605" y="1870162"/>
            <a:ext cx="504056" cy="43204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101054" y="1562385"/>
            <a:ext cx="962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50</a:t>
            </a:r>
            <a:r>
              <a:rPr kumimoji="1"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 확대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73774"/>
            <a:ext cx="1500963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46" y="3356992"/>
            <a:ext cx="1489927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38" y="3356992"/>
            <a:ext cx="1512000" cy="15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960" y="3356992"/>
            <a:ext cx="1485464" cy="1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769919" y="4895449"/>
            <a:ext cx="14574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128x128 </a:t>
            </a:r>
            <a:r>
              <a:rPr kumimoji="1"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373123" y="4895449"/>
            <a:ext cx="18614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128x128 </a:t>
            </a:r>
            <a:r>
              <a:rPr kumimoji="1"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압축 </a:t>
            </a:r>
            <a:r>
              <a:rPr kumimoji="1"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727847"/>
              </p:ext>
            </p:extLst>
          </p:nvPr>
        </p:nvGraphicFramePr>
        <p:xfrm>
          <a:off x="349286" y="5960478"/>
          <a:ext cx="3689245" cy="708882"/>
        </p:xfrm>
        <a:graphic>
          <a:graphicData uri="http://schemas.openxmlformats.org/drawingml/2006/table">
            <a:tbl>
              <a:tblPr firstRow="1"/>
              <a:tblGrid>
                <a:gridCol w="1234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62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가로</a:t>
                      </a:r>
                      <a:r>
                        <a:rPr lang="en-US" altLang="ko-KR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x</a:t>
                      </a:r>
                      <a:r>
                        <a:rPr lang="ko-KR" altLang="en-US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세로</a:t>
                      </a:r>
                      <a:endParaRPr lang="ko-KR" sz="1400" b="1" kern="100" dirty="0">
                        <a:solidFill>
                          <a:srgbClr val="000000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비트</a:t>
                      </a:r>
                      <a:r>
                        <a:rPr lang="en-US" altLang="ko-KR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/</a:t>
                      </a:r>
                      <a:r>
                        <a:rPr lang="ko-KR" altLang="en-US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픽셀</a:t>
                      </a:r>
                      <a:endParaRPr lang="ko-KR" sz="1400" b="1" kern="100" dirty="0">
                        <a:solidFill>
                          <a:srgbClr val="000000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바이트 수</a:t>
                      </a:r>
                      <a:endParaRPr lang="ko-KR" sz="1400" b="1" kern="100" dirty="0">
                        <a:solidFill>
                          <a:srgbClr val="000000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latin typeface="Tahoma"/>
                          <a:ea typeface="맑은 고딕"/>
                          <a:cs typeface="Rockwell"/>
                        </a:rPr>
                        <a:t>128x128 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latin typeface="Tahoma"/>
                          <a:ea typeface="맑은 고딕"/>
                          <a:cs typeface="Rockwell"/>
                        </a:rPr>
                        <a:t>32 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>
                          <a:solidFill>
                            <a:srgbClr val="000000"/>
                          </a:solidFill>
                          <a:latin typeface="Tahoma"/>
                          <a:ea typeface="맑은 고딕"/>
                          <a:cs typeface="Rockwell"/>
                        </a:rPr>
                        <a:t>65,536 </a:t>
                      </a:r>
                      <a:endParaRPr lang="ko-KR" sz="1400" kern="10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latin typeface="Tahoma"/>
                          <a:ea typeface="맑은 고딕"/>
                          <a:cs typeface="Rockwell"/>
                        </a:rPr>
                        <a:t>4096x4096 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000000"/>
                          </a:solidFill>
                          <a:latin typeface="Tahoma"/>
                          <a:ea typeface="맑은 고딕"/>
                          <a:cs typeface="Rockwell"/>
                        </a:rPr>
                        <a:t>32 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rgbClr val="000000"/>
                          </a:solidFill>
                          <a:latin typeface="Tahoma"/>
                          <a:ea typeface="맑은 고딕"/>
                          <a:cs typeface="Rockwell"/>
                        </a:rPr>
                        <a:t>67,108,864</a:t>
                      </a:r>
                      <a:r>
                        <a:rPr lang="en-US" sz="1400" kern="100" dirty="0">
                          <a:solidFill>
                            <a:srgbClr val="000000"/>
                          </a:solidFill>
                          <a:latin typeface="Tahoma"/>
                          <a:ea typeface="맑은 고딕"/>
                          <a:cs typeface="Rockwell"/>
                        </a:rPr>
                        <a:t> 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424488"/>
              </p:ext>
            </p:extLst>
          </p:nvPr>
        </p:nvGraphicFramePr>
        <p:xfrm>
          <a:off x="4195778" y="5956893"/>
          <a:ext cx="4544645" cy="704175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220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8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7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가로</a:t>
                      </a:r>
                      <a:r>
                        <a:rPr lang="en-US" altLang="ko-KR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x</a:t>
                      </a:r>
                      <a:r>
                        <a:rPr lang="ko-KR" altLang="en-US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세로</a:t>
                      </a:r>
                      <a:endParaRPr lang="ko-KR" altLang="ko-KR" sz="1400" b="1" kern="100" dirty="0">
                        <a:solidFill>
                          <a:srgbClr val="000000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블럭</a:t>
                      </a:r>
                      <a:r>
                        <a:rPr lang="ko-KR" altLang="en-US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수</a:t>
                      </a:r>
                      <a:endParaRPr lang="ko-KR" altLang="ko-KR" sz="1400" b="1" kern="100" dirty="0">
                        <a:solidFill>
                          <a:srgbClr val="000000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solidFill>
                            <a:srgbClr val="000000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바이트 수</a:t>
                      </a:r>
                      <a:endParaRPr lang="ko-KR" altLang="ko-KR" sz="1400" b="1" kern="100" dirty="0">
                        <a:solidFill>
                          <a:srgbClr val="000000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7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128x128 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1,024 (32x32) 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/>
                        <a:t>8,192 </a:t>
                      </a:r>
                      <a:endParaRPr lang="ko-KR" sz="1400" kern="10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7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/>
                        <a:t>4096x4096 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kern="100"/>
                        <a:t>1,048,576 (1024x1024) </a:t>
                      </a:r>
                      <a:endParaRPr lang="ko-KR" sz="1400" kern="10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kern="100" dirty="0"/>
                        <a:t>8,388,608</a:t>
                      </a:r>
                      <a:r>
                        <a:rPr lang="en-US" sz="1400" kern="100" dirty="0"/>
                        <a:t> </a:t>
                      </a:r>
                      <a:endParaRPr lang="ko-KR" sz="1400" kern="100" dirty="0">
                        <a:solidFill>
                          <a:srgbClr val="000000"/>
                        </a:solidFill>
                        <a:latin typeface="Rockwell"/>
                        <a:ea typeface="맑은 고딕"/>
                        <a:cs typeface="Rockwel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72012" y="5596853"/>
            <a:ext cx="2623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CC"/>
                </a:solidFill>
              </a:rPr>
              <a:t>DXGI_FORMAT_BC1_UNORM</a:t>
            </a:r>
            <a:endParaRPr lang="ko-KR" altLang="en-US" sz="1400" dirty="0"/>
          </a:p>
        </p:txBody>
      </p:sp>
      <p:sp>
        <p:nvSpPr>
          <p:cNvPr id="6" name="폭발 1 5"/>
          <p:cNvSpPr/>
          <p:nvPr/>
        </p:nvSpPr>
        <p:spPr>
          <a:xfrm>
            <a:off x="4226509" y="4895449"/>
            <a:ext cx="1303556" cy="1009181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</a:t>
            </a:r>
            <a:r>
              <a:rPr lang="ko-KR" altLang="en-US" sz="16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</a:t>
            </a:r>
            <a:endParaRPr lang="ko-KR" altLang="en-US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4" name="폭발 1 23"/>
          <p:cNvSpPr/>
          <p:nvPr/>
        </p:nvSpPr>
        <p:spPr>
          <a:xfrm>
            <a:off x="5450427" y="5076801"/>
            <a:ext cx="3677158" cy="827829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Lossy</a:t>
            </a:r>
            <a:r>
              <a:rPr lang="en-US" altLang="ko-KR" sz="1400" dirty="0" smtClean="0"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Compression</a:t>
            </a:r>
            <a:endParaRPr lang="ko-KR" altLang="en-US" sz="1400" dirty="0"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42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압축</a:t>
            </a:r>
            <a:r>
              <a:rPr lang="en-US" altLang="ko-KR" b="1" dirty="0" smtClean="0"/>
              <a:t>(Compressed)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형식</a:t>
            </a:r>
            <a:endParaRPr lang="en-US" altLang="ko-KR" b="1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07504" y="1243002"/>
            <a:ext cx="3456384" cy="50475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DXGI_FORMAT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DXGI_FORMAT_BC1_TYPELESS,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DXGI_FORMAT_BC1_UNORM</a:t>
            </a:r>
            <a:r>
              <a:rPr lang="en-US" altLang="ko-KR" sz="1400" dirty="0" smtClean="0"/>
              <a:t>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DXGI_FORMAT_BC1_UNORM_SRGB,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DXGI_FORMAT_BC2_TYPELESS,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DXGI_FORMAT_BC2_UNORM,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DXGI_FORMAT_BC2_UNORM_SRGB,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DXGI_FORMAT_BC3_TYPELESS,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DXGI_FORMAT_BC3_UNORM,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DXGI_FORMAT_BC3_UNORM_SRGB,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DXGI_FORMAT_BC4_TYPELESS,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DXGI_FORMAT_BC4_UNORM,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DXGI_FORMAT_BC4_SNORM,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DXGI_FORMAT_BC5_TYPELESS,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DXGI_FORMAT_BC5_UNORM,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DXGI_FORMAT_BC5_SNORM,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DXGI_FORMAT_BC6H_TYPELESS,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DXGI_FORMAT_BC6H_UF16,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DXGI_FORMAT_BC6H_SF16,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DXGI_FORMAT_BC7_TYPELESS,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DXGI_FORMAT_BC7_UNORM,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DXGI_FORMAT_BC7_UNORM_SRGB, </a:t>
            </a:r>
          </a:p>
          <a:p>
            <a:r>
              <a:rPr lang="en-US" altLang="ko-KR" sz="1400" dirty="0"/>
              <a:t>} DXGI_FORMAT</a:t>
            </a:r>
            <a:endParaRPr lang="ko-KR" altLang="en-US" sz="14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969283"/>
              </p:ext>
            </p:extLst>
          </p:nvPr>
        </p:nvGraphicFramePr>
        <p:xfrm>
          <a:off x="3779912" y="1268760"/>
          <a:ext cx="5256584" cy="2020920"/>
        </p:xfrm>
        <a:graphic>
          <a:graphicData uri="http://schemas.openxmlformats.org/drawingml/2006/table">
            <a:tbl>
              <a:tblPr/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DXGI_FORMAT_BC1_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RGB(5:6:5), </a:t>
                      </a:r>
                      <a:r>
                        <a:rPr lang="en-US" altLang="ko-KR" sz="1400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A(1-</a:t>
                      </a:r>
                      <a:r>
                        <a:rPr lang="ko-KR" altLang="en-US" sz="1400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비트</a:t>
                      </a:r>
                      <a:r>
                        <a:rPr lang="en-US" altLang="ko-KR" sz="1400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ko-KR" altLang="en-US" sz="1400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또는 알파 없음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DXGI_FORMAT_BC2_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RGB(5:6:5), A(4-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비트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DXGI_FORMAT_BC3_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RGB(5:6:5), A(8-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비트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DXGI_FORMAT_BC4_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(8)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채널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(Grayscale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이미지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DXGI_FORMAT_BC5_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2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(8:8)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채널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DXGI_FORMAT_BC6_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HDR(High Dynamic Range)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이미지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DXGI_FORMAT_BC7_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고화질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RGBA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압축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법선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맵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압축에 사용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ko-KR" altLang="en-US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393270"/>
              </p:ext>
            </p:extLst>
          </p:nvPr>
        </p:nvGraphicFramePr>
        <p:xfrm>
          <a:off x="3888136" y="4271120"/>
          <a:ext cx="1908000" cy="10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882877" y="3717032"/>
            <a:ext cx="190800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b="1" dirty="0" smtClean="0">
                <a:ea typeface="Rockwell"/>
                <a:cs typeface="Courier New" pitchFamily="49" charset="0"/>
              </a:rPr>
              <a:t>Color_0(</a:t>
            </a:r>
            <a:r>
              <a:rPr kumimoji="1" lang="en-US" altLang="ko-KR" sz="1200" b="1" dirty="0" smtClean="0">
                <a:solidFill>
                  <a:srgbClr val="FF0000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 smtClean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 smtClean="0">
                <a:solidFill>
                  <a:srgbClr val="00B050"/>
                </a:solidFill>
                <a:ea typeface="Rockwell"/>
                <a:cs typeface="Courier New" pitchFamily="49" charset="0"/>
              </a:rPr>
              <a:t>6</a:t>
            </a:r>
            <a:r>
              <a:rPr kumimoji="1" lang="en-US" altLang="ko-KR" sz="1200" b="1" dirty="0" smtClean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 smtClean="0">
                <a:solidFill>
                  <a:srgbClr val="0000FF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 smtClean="0">
                <a:ea typeface="Rockwell"/>
                <a:cs typeface="Courier New" pitchFamily="49" charset="0"/>
              </a:rPr>
              <a:t>)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676880" y="3409255"/>
            <a:ext cx="2623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DXGI_FORMAT_BC1_UNORM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82877" y="3992396"/>
            <a:ext cx="190800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b="1" dirty="0">
                <a:ea typeface="Rockwell"/>
                <a:cs typeface="Courier New" pitchFamily="49" charset="0"/>
              </a:rPr>
              <a:t>Color_1(</a:t>
            </a:r>
            <a:r>
              <a:rPr kumimoji="1" lang="en-US" altLang="ko-KR" sz="1200" b="1" dirty="0">
                <a:solidFill>
                  <a:srgbClr val="FF0000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B050"/>
                </a:solidFill>
                <a:ea typeface="Rockwell"/>
                <a:cs typeface="Courier New" pitchFamily="49" charset="0"/>
              </a:rPr>
              <a:t>6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00FF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)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107504" y="6466530"/>
            <a:ext cx="756084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압축 </a:t>
            </a:r>
            <a:r>
              <a:rPr lang="ko-KR" altLang="en-US" sz="1400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텍스쳐의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크기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가로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세로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는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배수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쉐이더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단계의 입력으로만 사용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GPU</a:t>
            </a:r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압축 해제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917292" y="3713450"/>
            <a:ext cx="3110395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rgbClr val="0000CC"/>
                </a:solidFill>
              </a:rPr>
              <a:t>0</a:t>
            </a:r>
            <a:r>
              <a:rPr lang="en-US" altLang="ko-KR" sz="1400" dirty="0" smtClean="0">
                <a:solidFill>
                  <a:srgbClr val="0000CC"/>
                </a:solidFill>
              </a:rPr>
              <a:t>0</a:t>
            </a:r>
            <a:r>
              <a:rPr lang="en-US" altLang="ko-KR" sz="1400" dirty="0">
                <a:solidFill>
                  <a:srgbClr val="0000CC"/>
                </a:solidFill>
              </a:rPr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Color_0</a:t>
            </a:r>
          </a:p>
          <a:p>
            <a:pPr marL="0" lvl="1"/>
            <a:r>
              <a:rPr lang="en-US" altLang="ko-KR" sz="1400" dirty="0" smtClean="0">
                <a:solidFill>
                  <a:srgbClr val="FF0000"/>
                </a:solidFill>
              </a:rPr>
              <a:t>01</a:t>
            </a:r>
            <a:r>
              <a:rPr lang="en-US" altLang="ko-KR" sz="1400" dirty="0">
                <a:solidFill>
                  <a:srgbClr val="FF0000"/>
                </a:solidFill>
              </a:rPr>
              <a:t>: Color_1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 smtClean="0">
                <a:solidFill>
                  <a:srgbClr val="C00000"/>
                </a:solidFill>
              </a:rPr>
              <a:t>10: 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en-US" altLang="ko-KR" sz="1400" dirty="0">
                <a:solidFill>
                  <a:srgbClr val="0000FF"/>
                </a:solidFill>
              </a:rPr>
              <a:t>Color_0</a:t>
            </a:r>
            <a:r>
              <a:rPr lang="en-US" altLang="ko-KR" sz="1400" dirty="0">
                <a:solidFill>
                  <a:srgbClr val="C00000"/>
                </a:solidFill>
              </a:rPr>
              <a:t> * </a:t>
            </a:r>
            <a:r>
              <a:rPr lang="en-US" altLang="ko-KR" sz="1400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⅔</a:t>
            </a:r>
            <a:r>
              <a:rPr lang="en-US" altLang="ko-KR" sz="1400" dirty="0" smtClean="0">
                <a:solidFill>
                  <a:srgbClr val="C00000"/>
                </a:solidFill>
              </a:rPr>
              <a:t>) </a:t>
            </a:r>
            <a:r>
              <a:rPr lang="en-US" altLang="ko-KR" sz="1400" dirty="0">
                <a:solidFill>
                  <a:srgbClr val="C00000"/>
                </a:solidFill>
              </a:rPr>
              <a:t>+ (</a:t>
            </a:r>
            <a:r>
              <a:rPr lang="en-US" altLang="ko-KR" sz="1400" dirty="0">
                <a:solidFill>
                  <a:srgbClr val="FF0000"/>
                </a:solidFill>
              </a:rPr>
              <a:t>Color_1</a:t>
            </a:r>
            <a:r>
              <a:rPr lang="en-US" altLang="ko-KR" sz="1400" dirty="0">
                <a:solidFill>
                  <a:srgbClr val="C00000"/>
                </a:solidFill>
              </a:rPr>
              <a:t> * </a:t>
            </a:r>
            <a:r>
              <a:rPr lang="en-US" altLang="ko-KR" sz="1400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⅓</a:t>
            </a:r>
            <a:r>
              <a:rPr lang="en-US" altLang="ko-KR" sz="1400" dirty="0" smtClean="0">
                <a:solidFill>
                  <a:srgbClr val="C00000"/>
                </a:solidFill>
              </a:rPr>
              <a:t>)</a:t>
            </a:r>
            <a:r>
              <a:rPr lang="en-US" altLang="ko-KR" sz="1400" dirty="0">
                <a:solidFill>
                  <a:srgbClr val="C00000"/>
                </a:solidFill>
              </a:rPr>
              <a:t/>
            </a:r>
            <a:br>
              <a:rPr lang="en-US" altLang="ko-KR" sz="1400" dirty="0">
                <a:solidFill>
                  <a:srgbClr val="C00000"/>
                </a:solidFill>
              </a:rPr>
            </a:br>
            <a:r>
              <a:rPr lang="en-US" altLang="ko-KR" sz="1400" dirty="0" smtClean="0">
                <a:solidFill>
                  <a:srgbClr val="C00000"/>
                </a:solidFill>
              </a:rPr>
              <a:t>11: 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en-US" altLang="ko-KR" sz="1400" dirty="0">
                <a:solidFill>
                  <a:srgbClr val="0000FF"/>
                </a:solidFill>
              </a:rPr>
              <a:t>Color_0</a:t>
            </a:r>
            <a:r>
              <a:rPr lang="en-US" altLang="ko-KR" sz="1400" dirty="0">
                <a:solidFill>
                  <a:srgbClr val="C00000"/>
                </a:solidFill>
              </a:rPr>
              <a:t> * </a:t>
            </a:r>
            <a:r>
              <a:rPr lang="en-US" altLang="ko-KR" sz="1400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⅓</a:t>
            </a:r>
            <a:r>
              <a:rPr lang="en-US" altLang="ko-KR" sz="1400" dirty="0" smtClean="0">
                <a:solidFill>
                  <a:srgbClr val="C00000"/>
                </a:solidFill>
              </a:rPr>
              <a:t>) </a:t>
            </a:r>
            <a:r>
              <a:rPr lang="en-US" altLang="ko-KR" sz="1400" dirty="0">
                <a:solidFill>
                  <a:srgbClr val="C00000"/>
                </a:solidFill>
              </a:rPr>
              <a:t>+ (</a:t>
            </a:r>
            <a:r>
              <a:rPr lang="en-US" altLang="ko-KR" sz="1400" dirty="0">
                <a:solidFill>
                  <a:srgbClr val="FF0000"/>
                </a:solidFill>
              </a:rPr>
              <a:t>Color_1</a:t>
            </a:r>
            <a:r>
              <a:rPr lang="en-US" altLang="ko-KR" sz="1400" dirty="0">
                <a:solidFill>
                  <a:srgbClr val="C00000"/>
                </a:solidFill>
              </a:rPr>
              <a:t> * </a:t>
            </a:r>
            <a:r>
              <a:rPr lang="en-US" altLang="ko-KR" sz="1400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⅔</a:t>
            </a:r>
            <a:r>
              <a:rPr lang="en-US" altLang="ko-KR" sz="1400" dirty="0" smtClean="0">
                <a:solidFill>
                  <a:srgbClr val="C00000"/>
                </a:solidFill>
              </a:rPr>
              <a:t>) </a:t>
            </a:r>
            <a:endParaRPr lang="en-US" altLang="ko-KR" sz="1400" dirty="0">
              <a:solidFill>
                <a:srgbClr val="C0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917292" y="4725144"/>
            <a:ext cx="3110395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altLang="ko-KR" sz="1400" dirty="0">
                <a:solidFill>
                  <a:srgbClr val="0000CC"/>
                </a:solidFill>
              </a:rPr>
              <a:t>0</a:t>
            </a:r>
            <a:r>
              <a:rPr lang="en-US" altLang="ko-KR" sz="1400" dirty="0" smtClean="0">
                <a:solidFill>
                  <a:srgbClr val="0000CC"/>
                </a:solidFill>
              </a:rPr>
              <a:t>0</a:t>
            </a:r>
            <a:r>
              <a:rPr lang="en-US" altLang="ko-KR" sz="1400" dirty="0">
                <a:solidFill>
                  <a:srgbClr val="0000CC"/>
                </a:solidFill>
              </a:rPr>
              <a:t>: </a:t>
            </a:r>
            <a:r>
              <a:rPr lang="en-US" altLang="ko-KR" sz="1400" dirty="0" smtClean="0">
                <a:solidFill>
                  <a:srgbClr val="0000CC"/>
                </a:solidFill>
              </a:rPr>
              <a:t>Color_0</a:t>
            </a:r>
          </a:p>
          <a:p>
            <a:pPr marL="0" lvl="1"/>
            <a:r>
              <a:rPr lang="en-US" altLang="ko-KR" sz="1400" dirty="0" smtClean="0">
                <a:solidFill>
                  <a:srgbClr val="FF0000"/>
                </a:solidFill>
              </a:rPr>
              <a:t>01</a:t>
            </a:r>
            <a:r>
              <a:rPr lang="en-US" altLang="ko-KR" sz="1400" dirty="0">
                <a:solidFill>
                  <a:srgbClr val="FF0000"/>
                </a:solidFill>
              </a:rPr>
              <a:t>: Color_1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en-US" altLang="ko-KR" sz="1400" dirty="0" smtClean="0">
                <a:solidFill>
                  <a:srgbClr val="C00000"/>
                </a:solidFill>
              </a:rPr>
              <a:t>10: </a:t>
            </a:r>
            <a:r>
              <a:rPr lang="en-US" altLang="ko-KR" sz="1400" dirty="0">
                <a:solidFill>
                  <a:srgbClr val="C00000"/>
                </a:solidFill>
              </a:rPr>
              <a:t>(</a:t>
            </a:r>
            <a:r>
              <a:rPr lang="en-US" altLang="ko-KR" sz="1400" dirty="0">
                <a:solidFill>
                  <a:srgbClr val="0000FF"/>
                </a:solidFill>
              </a:rPr>
              <a:t>Color_0</a:t>
            </a:r>
            <a:r>
              <a:rPr lang="en-US" altLang="ko-KR" sz="1400" dirty="0">
                <a:solidFill>
                  <a:srgbClr val="C00000"/>
                </a:solidFill>
              </a:rPr>
              <a:t> * </a:t>
            </a:r>
            <a:r>
              <a:rPr lang="en-US" altLang="ko-KR" sz="1400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½</a:t>
            </a:r>
            <a:r>
              <a:rPr lang="en-US" altLang="ko-KR" sz="1400" dirty="0" smtClean="0">
                <a:solidFill>
                  <a:srgbClr val="C00000"/>
                </a:solidFill>
              </a:rPr>
              <a:t>) </a:t>
            </a:r>
            <a:r>
              <a:rPr lang="en-US" altLang="ko-KR" sz="1400" dirty="0">
                <a:solidFill>
                  <a:srgbClr val="C00000"/>
                </a:solidFill>
              </a:rPr>
              <a:t>+ (</a:t>
            </a:r>
            <a:r>
              <a:rPr lang="en-US" altLang="ko-KR" sz="1400" dirty="0">
                <a:solidFill>
                  <a:srgbClr val="FF0000"/>
                </a:solidFill>
              </a:rPr>
              <a:t>Color_1</a:t>
            </a:r>
            <a:r>
              <a:rPr lang="en-US" altLang="ko-KR" sz="1400" dirty="0">
                <a:solidFill>
                  <a:srgbClr val="C00000"/>
                </a:solidFill>
              </a:rPr>
              <a:t> * </a:t>
            </a:r>
            <a:r>
              <a:rPr lang="en-US" altLang="ko-KR" sz="1400" dirty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½</a:t>
            </a:r>
            <a:r>
              <a:rPr lang="en-US" altLang="ko-KR" sz="1400" dirty="0" smtClean="0">
                <a:solidFill>
                  <a:srgbClr val="C00000"/>
                </a:solidFill>
              </a:rPr>
              <a:t>)</a:t>
            </a:r>
            <a:r>
              <a:rPr lang="en-US" altLang="ko-KR" sz="1400" dirty="0">
                <a:solidFill>
                  <a:srgbClr val="C00000"/>
                </a:solidFill>
              </a:rPr>
              <a:t/>
            </a:r>
            <a:br>
              <a:rPr lang="en-US" altLang="ko-KR" sz="1400" dirty="0">
                <a:solidFill>
                  <a:srgbClr val="C00000"/>
                </a:solidFill>
              </a:rPr>
            </a:br>
            <a:r>
              <a:rPr lang="en-US" altLang="ko-KR" sz="1400" dirty="0" smtClean="0">
                <a:solidFill>
                  <a:srgbClr val="C00000"/>
                </a:solidFill>
              </a:rPr>
              <a:t>11: </a:t>
            </a:r>
            <a:r>
              <a:rPr lang="en-US" altLang="ko-KR" sz="1400" dirty="0" smtClean="0">
                <a:solidFill>
                  <a:schemeClr val="tx1"/>
                </a:solidFill>
              </a:rPr>
              <a:t>0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투명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)</a:t>
            </a:r>
            <a:endParaRPr lang="en-US" altLang="ko-KR" sz="1400" dirty="0">
              <a:solidFill>
                <a:schemeClr val="tx1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11760" y="6107943"/>
            <a:ext cx="6624736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텍스쳐의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크기는 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배수로 만들어 짐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메모리 </a:t>
            </a:r>
            <a:r>
              <a:rPr lang="ko-KR" altLang="en-US" sz="1400" dirty="0" err="1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패딩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(Padding)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이 있을 수 있음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86113" y="3553271"/>
            <a:ext cx="1516762" cy="307777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0" fontAlgn="base" latinLnBrk="0" hangingPunct="0">
              <a:defRPr/>
            </a:pP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알파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없는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en-US" altLang="ko-KR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2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압축</a:t>
            </a:r>
            <a:r>
              <a:rPr lang="en-US" altLang="ko-KR" b="1" dirty="0" smtClean="0"/>
              <a:t>(Compressed)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형식</a:t>
            </a:r>
            <a:endParaRPr lang="en-US" altLang="ko-KR" b="1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900921"/>
              </p:ext>
            </p:extLst>
          </p:nvPr>
        </p:nvGraphicFramePr>
        <p:xfrm>
          <a:off x="3779912" y="1268760"/>
          <a:ext cx="5256584" cy="2020920"/>
        </p:xfrm>
        <a:graphic>
          <a:graphicData uri="http://schemas.openxmlformats.org/drawingml/2006/table">
            <a:tbl>
              <a:tblPr/>
              <a:tblGrid>
                <a:gridCol w="1872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5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DXGI_FORMAT_BC1_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RGB(5:6:5), </a:t>
                      </a:r>
                      <a:r>
                        <a:rPr lang="en-US" altLang="ko-KR" sz="1400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A(1-</a:t>
                      </a:r>
                      <a:r>
                        <a:rPr lang="ko-KR" altLang="en-US" sz="1400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비트</a:t>
                      </a:r>
                      <a:r>
                        <a:rPr lang="en-US" altLang="ko-KR" sz="1400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ko-KR" altLang="en-US" sz="1400" kern="1200" dirty="0" smtClean="0">
                          <a:solidFill>
                            <a:srgbClr val="C00000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 smtClean="0">
                        <a:solidFill>
                          <a:srgbClr val="C00000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DXGI_FORMAT_BC2_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RGB(5:6:5), A(4-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비트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DXGI_FORMAT_BC3_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RGB(5:6:5), A(8-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비트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DXGI_FORMAT_BC4_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0" fontAlgn="base" latinLnBrk="0" hangingPunct="0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1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(8)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채널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(Grayscale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이미지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DXGI_FORMAT_BC5_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2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(8:8)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채널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DXGI_FORMAT_BC6_</a:t>
                      </a:r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HDR(High Dynamic Range)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이미지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522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DXGI_FORMAT_BC7_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고화질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RGBA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압축</a:t>
                      </a:r>
                    </a:p>
                  </a:txBody>
                  <a:tcPr marL="72000" marR="72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93041"/>
              </p:ext>
            </p:extLst>
          </p:nvPr>
        </p:nvGraphicFramePr>
        <p:xfrm>
          <a:off x="4042186" y="5291279"/>
          <a:ext cx="1908000" cy="10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094530"/>
              </p:ext>
            </p:extLst>
          </p:nvPr>
        </p:nvGraphicFramePr>
        <p:xfrm>
          <a:off x="4042186" y="3741562"/>
          <a:ext cx="1908000" cy="10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676880" y="3409255"/>
            <a:ext cx="26231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DXGI_FORMAT_BC2_UNORM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777254"/>
              </p:ext>
            </p:extLst>
          </p:nvPr>
        </p:nvGraphicFramePr>
        <p:xfrm>
          <a:off x="6898980" y="5794328"/>
          <a:ext cx="1908000" cy="10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xx</a:t>
                      </a:r>
                      <a:endParaRPr lang="ko-KR" altLang="en-US" sz="1200" dirty="0"/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898980" y="5236267"/>
            <a:ext cx="190800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b="1" dirty="0">
                <a:ea typeface="Rockwell"/>
                <a:cs typeface="Courier New" pitchFamily="49" charset="0"/>
              </a:rPr>
              <a:t>Color_0(</a:t>
            </a:r>
            <a:r>
              <a:rPr kumimoji="1" lang="en-US" altLang="ko-KR" sz="1200" b="1" dirty="0">
                <a:solidFill>
                  <a:srgbClr val="FF0000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B050"/>
                </a:solidFill>
                <a:ea typeface="Rockwell"/>
                <a:cs typeface="Courier New" pitchFamily="49" charset="0"/>
              </a:rPr>
              <a:t>6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00FF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)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6898980" y="5516890"/>
            <a:ext cx="190800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b="1" dirty="0">
                <a:ea typeface="Rockwell"/>
                <a:cs typeface="Courier New" pitchFamily="49" charset="0"/>
              </a:rPr>
              <a:t>Color_1(</a:t>
            </a:r>
            <a:r>
              <a:rPr kumimoji="1" lang="en-US" altLang="ko-KR" sz="1200" b="1" dirty="0">
                <a:solidFill>
                  <a:srgbClr val="FF0000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B050"/>
                </a:solidFill>
                <a:ea typeface="Rockwell"/>
                <a:cs typeface="Courier New" pitchFamily="49" charset="0"/>
              </a:rPr>
              <a:t>6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00FF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)</a:t>
            </a:r>
            <a:endParaRPr lang="ko-KR" altLang="en-US" sz="1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705584"/>
              </p:ext>
            </p:extLst>
          </p:nvPr>
        </p:nvGraphicFramePr>
        <p:xfrm>
          <a:off x="6898980" y="4227759"/>
          <a:ext cx="1908000" cy="10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rgbClr val="0000CC"/>
                          </a:solidFill>
                        </a:rPr>
                        <a:t>AAA</a:t>
                      </a:r>
                      <a:endParaRPr lang="ko-KR" altLang="en-US" sz="1200" dirty="0">
                        <a:solidFill>
                          <a:srgbClr val="0000CC"/>
                        </a:solidFill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444208" y="3409255"/>
            <a:ext cx="2618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DXGI_FORMAT_BC3_UNORM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36927" y="5012555"/>
            <a:ext cx="190800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b="1" dirty="0">
                <a:ea typeface="Rockwell"/>
                <a:cs typeface="Courier New" pitchFamily="49" charset="0"/>
              </a:rPr>
              <a:t>Color_1(</a:t>
            </a:r>
            <a:r>
              <a:rPr kumimoji="1" lang="en-US" altLang="ko-KR" sz="1200" b="1" dirty="0">
                <a:solidFill>
                  <a:srgbClr val="FF0000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B050"/>
                </a:solidFill>
                <a:ea typeface="Rockwell"/>
                <a:cs typeface="Courier New" pitchFamily="49" charset="0"/>
              </a:rPr>
              <a:t>6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00FF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)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898980" y="3717032"/>
            <a:ext cx="19080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rgbClr val="FF00FF"/>
                </a:solidFill>
                <a:ea typeface="Rockwell"/>
                <a:cs typeface="Courier New" pitchFamily="49" charset="0"/>
              </a:rPr>
              <a:t>alpha_0</a:t>
            </a:r>
            <a:r>
              <a:rPr kumimoji="1" lang="en-US" altLang="ko-KR" sz="1200" b="1" dirty="0" smtClean="0">
                <a:ea typeface="Rockwell"/>
                <a:cs typeface="Courier New" pitchFamily="49" charset="0"/>
              </a:rPr>
              <a:t>(8)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6898980" y="3969536"/>
            <a:ext cx="19080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b="1" dirty="0" smtClean="0">
                <a:solidFill>
                  <a:srgbClr val="FF00FF"/>
                </a:solidFill>
                <a:ea typeface="Rockwell"/>
                <a:cs typeface="Courier New" pitchFamily="49" charset="0"/>
              </a:rPr>
              <a:t>alpha_1</a:t>
            </a:r>
            <a:r>
              <a:rPr kumimoji="1" lang="en-US" altLang="ko-KR" sz="1200" b="1" dirty="0" smtClean="0">
                <a:ea typeface="Rockwell"/>
                <a:cs typeface="Courier New" pitchFamily="49" charset="0"/>
              </a:rPr>
              <a:t>(8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)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504" y="6427578"/>
            <a:ext cx="6624736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압축 </a:t>
            </a:r>
            <a:r>
              <a:rPr lang="ko-KR" altLang="en-US" sz="1400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텍스쳐의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크기는 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배수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쉐이더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단계의 입력으로만 사용</a:t>
            </a:r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GPU</a:t>
            </a:r>
            <a:r>
              <a:rPr lang="ko-KR" altLang="en-US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가 압축 해제</a:t>
            </a:r>
            <a:endParaRPr lang="ko-KR" altLang="en-US" sz="1400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36927" y="4737191"/>
            <a:ext cx="1908000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 b="1" dirty="0">
                <a:ea typeface="Rockwell"/>
                <a:cs typeface="Courier New" pitchFamily="49" charset="0"/>
              </a:rPr>
              <a:t>Color_0(</a:t>
            </a:r>
            <a:r>
              <a:rPr kumimoji="1" lang="en-US" altLang="ko-KR" sz="1200" b="1" dirty="0">
                <a:solidFill>
                  <a:srgbClr val="FF0000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B050"/>
                </a:solidFill>
                <a:ea typeface="Rockwell"/>
                <a:cs typeface="Courier New" pitchFamily="49" charset="0"/>
              </a:rPr>
              <a:t>6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:</a:t>
            </a:r>
            <a:r>
              <a:rPr kumimoji="1" lang="en-US" altLang="ko-KR" sz="1200" b="1" dirty="0">
                <a:solidFill>
                  <a:srgbClr val="0000FF"/>
                </a:solidFill>
                <a:ea typeface="Rockwell"/>
                <a:cs typeface="Courier New" pitchFamily="49" charset="0"/>
              </a:rPr>
              <a:t>5</a:t>
            </a:r>
            <a:r>
              <a:rPr kumimoji="1" lang="en-US" altLang="ko-KR" sz="1200" b="1" dirty="0">
                <a:ea typeface="Rockwell"/>
                <a:cs typeface="Courier New" pitchFamily="49" charset="0"/>
              </a:rPr>
              <a:t>)</a:t>
            </a:r>
            <a:endParaRPr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107504" y="1243002"/>
            <a:ext cx="3456384" cy="50475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DXGI_FORMAT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DXGI_FORMAT_BC1_TYPELESS,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 smtClean="0">
                <a:solidFill>
                  <a:schemeClr val="tx1"/>
                </a:solidFill>
              </a:rPr>
              <a:t>DXGI_FORMAT_BC1_UNORM,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DXGI_FORMAT_BC1_UNORM_SRGB,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DXGI_FORMAT_BC2_TYPELESS,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DXGI_FORMAT_BC2_UNORM,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DXGI_FORMAT_BC2_UNORM_SRGB,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DXGI_FORMAT_BC3_TYPELESS,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DXGI_FORMAT_BC3_UNORM,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DXGI_FORMAT_BC3_UNORM_SRGB,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DXGI_FORMAT_BC4_TYPELESS,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DXGI_FORMAT_BC4_UNORM,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DXGI_FORMAT_BC4_SNORM,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DXGI_FORMAT_BC5_TYPELESS,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DXGI_FORMAT_BC5_UNORM,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DXGI_FORMAT_BC5_SNORM,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DXGI_FORMAT_BC6H_TYPELESS,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DXGI_FORMAT_BC6H_UF16,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DXGI_FORMAT_BC6H_SF16,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DXGI_FORMAT_BC7_TYPELESS,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DXGI_FORMAT_BC7_UNORM,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DXGI_FORMAT_BC7_UNORM_SRGB, </a:t>
            </a:r>
          </a:p>
          <a:p>
            <a:r>
              <a:rPr lang="en-US" altLang="ko-KR" sz="1400" dirty="0"/>
              <a:t>} DXGI_FORMAT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179512" y="2996952"/>
            <a:ext cx="3456384" cy="3384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DXGI_FORMAT_BC3_UNORM</a:t>
            </a:r>
            <a:endParaRPr lang="ko-KR" altLang="en-US" sz="1200" b="1" dirty="0">
              <a:solidFill>
                <a:srgbClr val="C00000"/>
              </a:solidFill>
            </a:endParaRPr>
          </a:p>
          <a:p>
            <a:r>
              <a:rPr lang="en-US" altLang="ko-KR" sz="1200" dirty="0" smtClean="0"/>
              <a:t>if</a:t>
            </a:r>
            <a:r>
              <a:rPr lang="en-US" altLang="ko-KR" sz="1200" dirty="0"/>
              <a:t>( alpha_0 &gt; alpha_1 ) { </a:t>
            </a:r>
            <a:endParaRPr lang="en-US" altLang="ko-KR" sz="1200" dirty="0" smtClean="0"/>
          </a:p>
          <a:p>
            <a:r>
              <a:rPr lang="en-US" altLang="ko-KR" sz="1200" dirty="0" smtClean="0"/>
              <a:t>   // </a:t>
            </a:r>
            <a:r>
              <a:rPr lang="en-US" altLang="ko-KR" sz="1200" dirty="0"/>
              <a:t>6 interpolated alpha values.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alpha_2 </a:t>
            </a:r>
            <a:r>
              <a:rPr lang="en-US" altLang="ko-KR" sz="1200" dirty="0"/>
              <a:t>= 6/7*alpha_0 + 1/7*alpha_1; </a:t>
            </a:r>
            <a:r>
              <a:rPr lang="en-US" altLang="ko-KR" sz="1200" dirty="0" smtClean="0"/>
              <a:t>//010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alpha_3 </a:t>
            </a:r>
            <a:r>
              <a:rPr lang="en-US" altLang="ko-KR" sz="1200" dirty="0"/>
              <a:t>= 5/7*alpha_0 + 2/7*alpha_1; </a:t>
            </a:r>
            <a:r>
              <a:rPr lang="en-US" altLang="ko-KR" sz="1200" dirty="0" smtClean="0"/>
              <a:t>//011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alpha_4 </a:t>
            </a:r>
            <a:r>
              <a:rPr lang="en-US" altLang="ko-KR" sz="1200" dirty="0"/>
              <a:t>= 4/7*alpha_0 + 3/7*alpha_1; </a:t>
            </a:r>
            <a:r>
              <a:rPr lang="en-US" altLang="ko-KR" sz="1200" dirty="0" smtClean="0"/>
              <a:t>//100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alpha_5 </a:t>
            </a:r>
            <a:r>
              <a:rPr lang="en-US" altLang="ko-KR" sz="1200" dirty="0"/>
              <a:t>= 3/7*alpha_0 + 4/7*alpha_1; </a:t>
            </a:r>
            <a:r>
              <a:rPr lang="en-US" altLang="ko-KR" sz="1200" dirty="0" smtClean="0"/>
              <a:t>//101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alpha_6 </a:t>
            </a:r>
            <a:r>
              <a:rPr lang="en-US" altLang="ko-KR" sz="1200" dirty="0"/>
              <a:t>= 2/7*alpha_0 + 5/7*alpha_1; </a:t>
            </a:r>
            <a:r>
              <a:rPr lang="en-US" altLang="ko-KR" sz="1200" dirty="0" smtClean="0"/>
              <a:t>//110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alpha_7 </a:t>
            </a:r>
            <a:r>
              <a:rPr lang="en-US" altLang="ko-KR" sz="1200" dirty="0"/>
              <a:t>= 1/7*alpha_0 + 6/7*alpha_1; </a:t>
            </a:r>
            <a:r>
              <a:rPr lang="en-US" altLang="ko-KR" sz="1200" dirty="0" smtClean="0"/>
              <a:t>//111 </a:t>
            </a:r>
          </a:p>
          <a:p>
            <a:r>
              <a:rPr lang="en-US" altLang="ko-KR" sz="1200" dirty="0" smtClean="0"/>
              <a:t>} </a:t>
            </a:r>
            <a:r>
              <a:rPr lang="en-US" altLang="ko-KR" sz="1200" dirty="0"/>
              <a:t>else {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// </a:t>
            </a:r>
            <a:r>
              <a:rPr lang="en-US" altLang="ko-KR" sz="1200" dirty="0"/>
              <a:t>4 interpolated alpha values.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alpha_2 </a:t>
            </a:r>
            <a:r>
              <a:rPr lang="en-US" altLang="ko-KR" sz="1200" dirty="0"/>
              <a:t>= 4/5*alpha_0 + 1/5*alpha_1; </a:t>
            </a:r>
            <a:r>
              <a:rPr lang="en-US" altLang="ko-KR" sz="1200" dirty="0" smtClean="0"/>
              <a:t>//010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alpha_3 </a:t>
            </a:r>
            <a:r>
              <a:rPr lang="en-US" altLang="ko-KR" sz="1200" dirty="0"/>
              <a:t>= 3/5*alpha_0 + 2/5*alpha_1; </a:t>
            </a:r>
            <a:r>
              <a:rPr lang="en-US" altLang="ko-KR" sz="1200" dirty="0" smtClean="0"/>
              <a:t>//011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alpha_4 </a:t>
            </a:r>
            <a:r>
              <a:rPr lang="en-US" altLang="ko-KR" sz="1200" dirty="0"/>
              <a:t>= 2/5*alpha_0 + 3/5*alpha_1; </a:t>
            </a:r>
            <a:r>
              <a:rPr lang="en-US" altLang="ko-KR" sz="1200" dirty="0" smtClean="0"/>
              <a:t>//100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alpha_5 </a:t>
            </a:r>
            <a:r>
              <a:rPr lang="en-US" altLang="ko-KR" sz="1200" dirty="0"/>
              <a:t>= 1/5*alpha_0 + 4/5*alpha_1; </a:t>
            </a:r>
            <a:r>
              <a:rPr lang="en-US" altLang="ko-KR" sz="1200" dirty="0" smtClean="0"/>
              <a:t>//101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alpha_6 </a:t>
            </a:r>
            <a:r>
              <a:rPr lang="en-US" altLang="ko-KR" sz="1200" dirty="0"/>
              <a:t>= 0; </a:t>
            </a:r>
            <a:r>
              <a:rPr lang="en-US" altLang="ko-KR" sz="1200" dirty="0" smtClean="0"/>
              <a:t>//110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alpha_7 </a:t>
            </a:r>
            <a:r>
              <a:rPr lang="en-US" altLang="ko-KR" sz="1200" dirty="0"/>
              <a:t>= 255; </a:t>
            </a:r>
            <a:r>
              <a:rPr lang="en-US" altLang="ko-KR" sz="1200" dirty="0" smtClean="0"/>
              <a:t>//111 </a:t>
            </a:r>
          </a:p>
          <a:p>
            <a:r>
              <a:rPr lang="en-US" altLang="ko-KR" sz="1200" dirty="0" smtClean="0"/>
              <a:t>}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966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압축</a:t>
            </a:r>
            <a:r>
              <a:rPr lang="en-US" altLang="ko-KR" b="1" dirty="0"/>
              <a:t>(Compressed)</a:t>
            </a:r>
            <a:r>
              <a:rPr lang="ko-KR" altLang="en-US" b="1" dirty="0"/>
              <a:t> </a:t>
            </a:r>
            <a:r>
              <a:rPr lang="ko-KR" altLang="en-US" b="1" dirty="0" err="1" smtClean="0"/>
              <a:t>텍스쳐의</a:t>
            </a:r>
            <a:r>
              <a:rPr lang="ko-KR" altLang="en-US" b="1" dirty="0" smtClean="0"/>
              <a:t> 사용</a:t>
            </a:r>
            <a:endParaRPr lang="en-US" altLang="ko-KR" b="1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79512" y="1189132"/>
            <a:ext cx="8784976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D3DX11_IMAGE_LOAD_INFO d3dxImageLoadInfo;</a:t>
            </a:r>
          </a:p>
          <a:p>
            <a:r>
              <a:rPr lang="en-US" altLang="ko-KR" sz="1400" dirty="0" smtClean="0"/>
              <a:t>d3dxImageLoadInfo.Format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DXGI_FORMAT_BC1_UNORM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C00000"/>
                </a:solidFill>
              </a:rPr>
              <a:t>D3DX11CreateShaderResourceViewFromFile</a:t>
            </a:r>
            <a:r>
              <a:rPr lang="en-US" altLang="ko-KR" sz="1400" dirty="0" smtClean="0"/>
              <a:t>(pd3dDevice</a:t>
            </a:r>
            <a:r>
              <a:rPr lang="en-US" altLang="ko-KR" sz="1400" dirty="0"/>
              <a:t>, _T("Data\\Terrain\\Base_Texture.jpg"), </a:t>
            </a:r>
            <a:r>
              <a:rPr lang="en-US" altLang="ko-KR" sz="1400" dirty="0" smtClean="0"/>
              <a:t>&amp;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d3dxImageLoadInfo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NULL, &amp;m_pd3dsrvTerrainBaseTexture, NULL);</a:t>
            </a:r>
          </a:p>
          <a:p>
            <a:r>
              <a:rPr lang="en-US" altLang="ko-KR" sz="1400" dirty="0" smtClean="0"/>
              <a:t>ID3D11Texture2D *pd3dTexture2D;</a:t>
            </a:r>
          </a:p>
          <a:p>
            <a:r>
              <a:rPr lang="en-US" altLang="ko-KR" sz="1400" dirty="0" smtClean="0"/>
              <a:t>m_pd3dsrvTerrainBaseTexture-&gt;</a:t>
            </a:r>
            <a:r>
              <a:rPr lang="en-US" altLang="ko-KR" sz="1400" b="1" dirty="0" err="1" smtClean="0"/>
              <a:t>GetResource</a:t>
            </a:r>
            <a:r>
              <a:rPr lang="en-US" altLang="ko-KR" sz="1400" dirty="0" smtClean="0"/>
              <a:t>((ID3D11Resource **)&amp;pd3dTexture2D);</a:t>
            </a:r>
          </a:p>
          <a:p>
            <a:r>
              <a:rPr lang="en-US" altLang="ko-KR" sz="1400" dirty="0" smtClean="0"/>
              <a:t>D3D11_TEXTURE2D_DESC d3dTextureDesc;</a:t>
            </a:r>
          </a:p>
          <a:p>
            <a:r>
              <a:rPr lang="en-US" altLang="ko-KR" sz="1400" dirty="0" smtClean="0"/>
              <a:t>pd3dTexture2D-&gt;</a:t>
            </a:r>
            <a:r>
              <a:rPr lang="en-US" altLang="ko-KR" sz="1400" b="1" dirty="0" err="1" smtClean="0"/>
              <a:t>GetDesc</a:t>
            </a:r>
            <a:r>
              <a:rPr lang="en-US" altLang="ko-KR" sz="1400" dirty="0" smtClean="0"/>
              <a:t>(&amp;d3dTextureDesc); 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179512" y="3140968"/>
            <a:ext cx="878497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C:\Program Files (x86)\Microsoft DirectX SDK (June 2010)\</a:t>
            </a:r>
            <a:r>
              <a:rPr lang="en-US" altLang="ko-KR" sz="1400" dirty="0" smtClean="0"/>
              <a:t>Utilities\bin\x86\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DxTex.exe</a:t>
            </a:r>
          </a:p>
          <a:p>
            <a:r>
              <a:rPr lang="en-US" altLang="ko-KR" sz="1400" dirty="0" smtClean="0"/>
              <a:t>/Format/Change Surface Format</a:t>
            </a:r>
          </a:p>
          <a:p>
            <a:r>
              <a:rPr lang="en-US" altLang="ko-KR" sz="1400" b="1" dirty="0" smtClean="0"/>
              <a:t>  DXT1</a:t>
            </a:r>
            <a:r>
              <a:rPr lang="en-US" altLang="ko-KR" sz="1400" dirty="0" smtClean="0"/>
              <a:t>(BC1), DXT2(BC2), DXT3</a:t>
            </a:r>
            <a:r>
              <a:rPr lang="en-US" altLang="ko-KR" sz="1400" dirty="0"/>
              <a:t>(BC2)</a:t>
            </a:r>
            <a:r>
              <a:rPr lang="en-US" altLang="ko-KR" sz="1400" dirty="0" smtClean="0"/>
              <a:t>, DXT4(BC3), DXT5(BC3)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79512" y="6243906"/>
            <a:ext cx="8784976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D3DX11CreateShaderResourceViewFromFile</a:t>
            </a:r>
            <a:r>
              <a:rPr lang="en-US" altLang="ko-KR" sz="1400" dirty="0" smtClean="0"/>
              <a:t>(pd3dDevice</a:t>
            </a:r>
            <a:r>
              <a:rPr lang="en-US" altLang="ko-KR" sz="1400" dirty="0"/>
              <a:t>, _T("Data\\Terrain\\</a:t>
            </a:r>
            <a:r>
              <a:rPr lang="en-US" altLang="ko-KR" sz="1400" dirty="0" err="1" smtClean="0"/>
              <a:t>Base_Texture.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dds</a:t>
            </a:r>
            <a:r>
              <a:rPr lang="en-US" altLang="ko-KR" sz="1400" dirty="0" smtClean="0"/>
              <a:t>"),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NULL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NULL, &amp;m_pd3dsrvTerrainBaseTexture, NULL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21" y="3573016"/>
            <a:ext cx="34575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796" y="3973050"/>
            <a:ext cx="3543300" cy="1647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11561" y="5785519"/>
            <a:ext cx="482453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2000" rIns="72000">
            <a:spAutoFit/>
          </a:bodyPr>
          <a:lstStyle/>
          <a:p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Generate </a:t>
            </a:r>
            <a:r>
              <a:rPr lang="en-US" altLang="ko-KR" sz="1400" b="1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Mip</a:t>
            </a:r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Maps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밉맵을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미리 생성하여 저장할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수 있음</a:t>
            </a:r>
            <a:endParaRPr lang="en-US" altLang="ko-KR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8" name="폭발 1 7"/>
          <p:cNvSpPr/>
          <p:nvPr/>
        </p:nvSpPr>
        <p:spPr>
          <a:xfrm>
            <a:off x="0" y="4293096"/>
            <a:ext cx="3203848" cy="1522040"/>
          </a:xfrm>
          <a:prstGeom prst="irregularSeal1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DDS</a:t>
            </a:r>
          </a:p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(Direct Draw Surface)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405968" y="2564719"/>
            <a:ext cx="337599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BC4, BC5: NVIDIA Texture Tool</a:t>
            </a:r>
          </a:p>
          <a:p>
            <a:r>
              <a:rPr lang="en-US" altLang="ko-KR" sz="1400" dirty="0" smtClean="0"/>
              <a:t>BC6, BC7: BC6HBC7EncoderDecoder11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309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Direct3D </a:t>
            </a:r>
            <a:r>
              <a:rPr lang="ko-KR" altLang="en-US" dirty="0" smtClean="0"/>
              <a:t>파이프라인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Direct3D 11 </a:t>
            </a:r>
            <a:r>
              <a:rPr lang="ko-KR" altLang="en-US" b="1" dirty="0" smtClean="0"/>
              <a:t>파이프라인</a:t>
            </a:r>
            <a:endParaRPr lang="ko-KR" altLang="en-US" b="1" dirty="0"/>
          </a:p>
        </p:txBody>
      </p:sp>
      <p:sp>
        <p:nvSpPr>
          <p:cNvPr id="4" name="직사각형 3"/>
          <p:cNvSpPr/>
          <p:nvPr/>
        </p:nvSpPr>
        <p:spPr>
          <a:xfrm>
            <a:off x="5364088" y="1124744"/>
            <a:ext cx="2304256" cy="56166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551697" y="1904018"/>
            <a:ext cx="1728000" cy="28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36000" bIns="36000" rtlCol="0">
            <a:spAutoFit/>
          </a:bodyPr>
          <a:lstStyle/>
          <a:p>
            <a:pPr algn="ctr"/>
            <a:r>
              <a:rPr lang="ko-KR" altLang="en-US" sz="1400" dirty="0" smtClean="0"/>
              <a:t>정점 </a:t>
            </a:r>
            <a:r>
              <a:rPr lang="ko-KR" altLang="en-US" sz="1400" dirty="0" err="1" smtClean="0"/>
              <a:t>쉐이더</a:t>
            </a:r>
            <a:r>
              <a:rPr lang="en-US" altLang="ko-KR" sz="1400" dirty="0" smtClean="0"/>
              <a:t>(VS)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551601" y="1330175"/>
            <a:ext cx="1728192" cy="32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36000" bIns="36000" rtlCol="0" anchor="ctr"/>
          <a:lstStyle/>
          <a:p>
            <a:pPr algn="ctr"/>
            <a:r>
              <a:rPr lang="ko-KR" altLang="en-US" sz="1400" b="1" dirty="0" smtClean="0"/>
              <a:t>입력 </a:t>
            </a:r>
            <a:r>
              <a:rPr lang="ko-KR" altLang="en-US" sz="1400" b="1" dirty="0" err="1" smtClean="0"/>
              <a:t>조립</a:t>
            </a:r>
            <a:r>
              <a:rPr lang="ko-KR" altLang="en-US" sz="1400" b="1" dirty="0" err="1"/>
              <a:t>기</a:t>
            </a:r>
            <a:r>
              <a:rPr lang="en-US" altLang="ko-KR" sz="1400" b="1" dirty="0" smtClean="0"/>
              <a:t>(IA)</a:t>
            </a:r>
            <a:endParaRPr lang="ko-KR" altLang="en-US" sz="1400" b="1" dirty="0"/>
          </a:p>
        </p:txBody>
      </p:sp>
      <p:sp>
        <p:nvSpPr>
          <p:cNvPr id="7" name="아래쪽 화살표 6"/>
          <p:cNvSpPr/>
          <p:nvPr/>
        </p:nvSpPr>
        <p:spPr>
          <a:xfrm>
            <a:off x="2271697" y="1658300"/>
            <a:ext cx="288000" cy="2160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51697" y="4206346"/>
            <a:ext cx="1728000" cy="28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36000" bIns="36000" rtlCol="0">
            <a:spAutoFit/>
          </a:bodyPr>
          <a:lstStyle/>
          <a:p>
            <a:pPr algn="ctr"/>
            <a:r>
              <a:rPr lang="ko-KR" altLang="en-US" sz="1400" dirty="0" smtClean="0"/>
              <a:t>기하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쉐이더</a:t>
            </a:r>
            <a:r>
              <a:rPr lang="en-US" altLang="ko-KR" sz="1400" dirty="0" smtClean="0"/>
              <a:t>(GS)</a:t>
            </a:r>
            <a:endParaRPr lang="ko-KR" altLang="en-US" sz="1400" dirty="0"/>
          </a:p>
        </p:txBody>
      </p:sp>
      <p:sp>
        <p:nvSpPr>
          <p:cNvPr id="9" name="아래쪽 화살표 8"/>
          <p:cNvSpPr/>
          <p:nvPr/>
        </p:nvSpPr>
        <p:spPr>
          <a:xfrm>
            <a:off x="2271697" y="2204702"/>
            <a:ext cx="288000" cy="2160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80112" y="1350001"/>
            <a:ext cx="1872208" cy="28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 smtClean="0"/>
              <a:t>정점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인덱스 버퍼</a:t>
            </a:r>
            <a:endParaRPr lang="en-US" altLang="ko-KR" sz="1400" dirty="0" smtClean="0"/>
          </a:p>
        </p:txBody>
      </p:sp>
      <p:sp>
        <p:nvSpPr>
          <p:cNvPr id="11" name="아래쪽 화살표 10"/>
          <p:cNvSpPr/>
          <p:nvPr/>
        </p:nvSpPr>
        <p:spPr>
          <a:xfrm>
            <a:off x="2271697" y="4490824"/>
            <a:ext cx="288000" cy="5940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2492253" y="4627181"/>
            <a:ext cx="504000" cy="288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51697" y="5725989"/>
            <a:ext cx="1728000" cy="28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36000" bIns="36000" rtlCol="0">
            <a:spAutoFit/>
          </a:bodyPr>
          <a:lstStyle/>
          <a:p>
            <a:pPr algn="ctr"/>
            <a:r>
              <a:rPr lang="ko-KR" altLang="en-US" sz="1400" dirty="0" smtClean="0"/>
              <a:t>픽셀 </a:t>
            </a:r>
            <a:r>
              <a:rPr lang="ko-KR" altLang="en-US" sz="1400" dirty="0" err="1" smtClean="0"/>
              <a:t>쉐이더</a:t>
            </a:r>
            <a:r>
              <a:rPr lang="en-US" altLang="ko-KR" sz="1400" dirty="0" smtClean="0"/>
              <a:t>(PS)</a:t>
            </a:r>
            <a:endParaRPr lang="ko-KR" altLang="en-US" sz="1400" dirty="0"/>
          </a:p>
        </p:txBody>
      </p:sp>
      <p:sp>
        <p:nvSpPr>
          <p:cNvPr id="14" name="아래쪽 화살표 13"/>
          <p:cNvSpPr/>
          <p:nvPr/>
        </p:nvSpPr>
        <p:spPr>
          <a:xfrm>
            <a:off x="2271697" y="5459298"/>
            <a:ext cx="288000" cy="2160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551601" y="5121224"/>
            <a:ext cx="1728192" cy="32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36000" bIns="36000" rtlCol="0" anchor="ctr"/>
          <a:lstStyle/>
          <a:p>
            <a:pPr algn="ctr"/>
            <a:r>
              <a:rPr lang="ko-KR" altLang="en-US" sz="1400" b="1" dirty="0" err="1" smtClean="0"/>
              <a:t>래스터라이저</a:t>
            </a:r>
            <a:endParaRPr lang="ko-KR" altLang="en-US" sz="14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51601" y="6309320"/>
            <a:ext cx="1728192" cy="32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36000" bIns="36000" rtlCol="0" anchor="ctr"/>
          <a:lstStyle/>
          <a:p>
            <a:pPr algn="ctr"/>
            <a:r>
              <a:rPr lang="ko-KR" altLang="en-US" sz="1400" b="1" dirty="0" smtClean="0"/>
              <a:t>출력 </a:t>
            </a:r>
            <a:r>
              <a:rPr lang="ko-KR" altLang="en-US" sz="1400" b="1" dirty="0" err="1" smtClean="0"/>
              <a:t>병합기</a:t>
            </a:r>
            <a:r>
              <a:rPr lang="en-US" altLang="ko-KR" sz="1400" b="1" dirty="0" smtClean="0"/>
              <a:t>(OM)</a:t>
            </a:r>
            <a:endParaRPr lang="ko-KR" altLang="en-US" sz="1400" b="1" dirty="0"/>
          </a:p>
        </p:txBody>
      </p:sp>
      <p:sp>
        <p:nvSpPr>
          <p:cNvPr id="17" name="아래쪽 화살표 16"/>
          <p:cNvSpPr/>
          <p:nvPr/>
        </p:nvSpPr>
        <p:spPr>
          <a:xfrm>
            <a:off x="2271697" y="6033011"/>
            <a:ext cx="288000" cy="2160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3319843" y="2604824"/>
            <a:ext cx="2268000" cy="1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80112" y="1899763"/>
            <a:ext cx="1872208" cy="28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 err="1" smtClean="0"/>
              <a:t>텍스쳐</a:t>
            </a:r>
            <a:endParaRPr lang="ko-KR" altLang="en-US" sz="1400" dirty="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3319843" y="1506050"/>
            <a:ext cx="2268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80112" y="4664859"/>
            <a:ext cx="1872000" cy="28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 err="1" smtClean="0"/>
              <a:t>스트림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580112" y="4206819"/>
            <a:ext cx="1872208" cy="28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 err="1" smtClean="0"/>
              <a:t>텍스쳐</a:t>
            </a:r>
            <a:endParaRPr lang="ko-KR" altLang="en-US" sz="14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3319843" y="4360995"/>
            <a:ext cx="2268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559886" y="4797136"/>
            <a:ext cx="1008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96211" y="5501816"/>
            <a:ext cx="1872208" cy="28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 err="1" smtClean="0"/>
              <a:t>텍스쳐</a:t>
            </a:r>
            <a:endParaRPr lang="ko-KR" altLang="en-US" sz="1400" dirty="0"/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3317525" y="5675168"/>
            <a:ext cx="2268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596210" y="5945816"/>
            <a:ext cx="1872208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b="1" dirty="0" smtClean="0"/>
              <a:t>깊이</a:t>
            </a:r>
            <a:r>
              <a:rPr lang="en-US" altLang="ko-KR" sz="1400" b="1" dirty="0" smtClean="0"/>
              <a:t>/</a:t>
            </a:r>
            <a:r>
              <a:rPr lang="ko-KR" altLang="en-US" sz="1400" b="1" dirty="0" smtClean="0"/>
              <a:t>스텐실 버퍼</a:t>
            </a:r>
            <a:endParaRPr lang="ko-KR" altLang="en-US" sz="1400" b="1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4641475" y="6099704"/>
            <a:ext cx="93600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02674" y="6309245"/>
            <a:ext cx="1872208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b="1" dirty="0" err="1" smtClean="0"/>
              <a:t>렌더</a:t>
            </a:r>
            <a:r>
              <a:rPr lang="ko-KR" altLang="en-US" sz="1400" b="1" dirty="0" smtClean="0"/>
              <a:t> </a:t>
            </a:r>
            <a:r>
              <a:rPr lang="ko-KR" altLang="en-US" sz="1400" b="1" dirty="0" err="1" smtClean="0"/>
              <a:t>타겟</a:t>
            </a:r>
            <a:endParaRPr lang="ko-KR" altLang="en-US" sz="1400" b="1" dirty="0"/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3309475" y="6492485"/>
            <a:ext cx="2268000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1697" y="2437089"/>
            <a:ext cx="1728000" cy="29796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36000" bIns="36000" rtlCol="0">
            <a:spAutoFit/>
          </a:bodyPr>
          <a:lstStyle/>
          <a:p>
            <a:pPr algn="ctr"/>
            <a:r>
              <a:rPr lang="ko-KR" altLang="en-US" sz="1400" dirty="0" smtClean="0"/>
              <a:t>헐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쉐이더</a:t>
            </a:r>
            <a:r>
              <a:rPr lang="en-US" altLang="ko-KR" sz="1400" dirty="0" smtClean="0"/>
              <a:t>(HS)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582430" y="2449525"/>
            <a:ext cx="1872208" cy="28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 err="1" smtClean="0"/>
              <a:t>텍스쳐</a:t>
            </a:r>
            <a:endParaRPr lang="ko-KR" altLang="en-US" sz="1400" dirty="0"/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3319843" y="2055437"/>
            <a:ext cx="2268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1561554" y="2970160"/>
            <a:ext cx="1728192" cy="32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36000" bIns="36000" rtlCol="0" anchor="ctr"/>
          <a:lstStyle/>
          <a:p>
            <a:pPr algn="ctr"/>
            <a:r>
              <a:rPr lang="ko-KR" altLang="en-US" sz="1400" b="1" dirty="0" err="1" smtClean="0"/>
              <a:t>테셀레이</a:t>
            </a:r>
            <a:r>
              <a:rPr lang="ko-KR" altLang="en-US" sz="1400" b="1" dirty="0" err="1"/>
              <a:t>터</a:t>
            </a:r>
            <a:endParaRPr lang="ko-KR" altLang="en-US" sz="1400" b="1" dirty="0"/>
          </a:p>
        </p:txBody>
      </p:sp>
      <p:sp>
        <p:nvSpPr>
          <p:cNvPr id="36" name="아래쪽 화살표 35"/>
          <p:cNvSpPr/>
          <p:nvPr/>
        </p:nvSpPr>
        <p:spPr>
          <a:xfrm>
            <a:off x="2271697" y="3306250"/>
            <a:ext cx="288000" cy="3240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576096" y="2985229"/>
            <a:ext cx="1872208" cy="28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 smtClean="0"/>
              <a:t>정점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인덱스 버퍼</a:t>
            </a:r>
            <a:endParaRPr lang="en-US" altLang="ko-KR" sz="1400" dirty="0" smtClean="0"/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3319843" y="3143288"/>
            <a:ext cx="2268000" cy="1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51697" y="3673277"/>
            <a:ext cx="1728000" cy="28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36000" bIns="36000" rtlCol="0">
            <a:spAutoFit/>
          </a:bodyPr>
          <a:lstStyle/>
          <a:p>
            <a:pPr algn="ctr"/>
            <a:r>
              <a:rPr lang="ko-KR" altLang="en-US" sz="1400" dirty="0" smtClean="0"/>
              <a:t>도메인 </a:t>
            </a:r>
            <a:r>
              <a:rPr lang="ko-KR" altLang="en-US" sz="1400" dirty="0" err="1" smtClean="0"/>
              <a:t>쉐이더</a:t>
            </a:r>
            <a:r>
              <a:rPr lang="en-US" altLang="ko-KR" sz="1400" dirty="0" smtClean="0"/>
              <a:t>(DS)</a:t>
            </a:r>
            <a:endParaRPr lang="ko-KR" altLang="en-US" sz="1400" dirty="0"/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3319843" y="3811608"/>
            <a:ext cx="226800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아래쪽 화살표 40"/>
          <p:cNvSpPr/>
          <p:nvPr/>
        </p:nvSpPr>
        <p:spPr>
          <a:xfrm>
            <a:off x="2271697" y="3951915"/>
            <a:ext cx="288000" cy="2160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/>
          <p:nvPr/>
        </p:nvCxnSpPr>
        <p:spPr>
          <a:xfrm rot="10800000" flipV="1">
            <a:off x="2346291" y="2815007"/>
            <a:ext cx="108000" cy="612000"/>
          </a:xfrm>
          <a:prstGeom prst="bentConnector3">
            <a:avLst>
              <a:gd name="adj1" fmla="val 980407"/>
            </a:avLst>
          </a:prstGeom>
          <a:ln w="1905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아래쪽 화살표 42"/>
          <p:cNvSpPr/>
          <p:nvPr/>
        </p:nvSpPr>
        <p:spPr>
          <a:xfrm>
            <a:off x="2271697" y="2740471"/>
            <a:ext cx="288000" cy="21600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1116376" y="2301562"/>
            <a:ext cx="6840000" cy="1764000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5568237" y="3657057"/>
            <a:ext cx="1872208" cy="28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ko-KR" altLang="en-US" sz="1400" dirty="0" err="1" smtClean="0"/>
              <a:t>텍스쳐</a:t>
            </a:r>
            <a:endParaRPr lang="ko-KR" altLang="en-US" sz="1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34716" y="4615498"/>
            <a:ext cx="1728192" cy="32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스트림</a:t>
            </a:r>
            <a:r>
              <a:rPr lang="ko-KR" altLang="en-US" sz="1400" b="1" dirty="0" smtClean="0"/>
              <a:t> 출력</a:t>
            </a:r>
            <a:endParaRPr lang="ko-KR" altLang="en-US" sz="1400" b="1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4641475" y="6087980"/>
            <a:ext cx="0" cy="39600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45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b="1" dirty="0" smtClean="0"/>
              <a:t>출력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병합 </a:t>
            </a:r>
            <a:r>
              <a:rPr lang="ko-KR" altLang="en-US" b="1" dirty="0"/>
              <a:t>단계</a:t>
            </a:r>
            <a:r>
              <a:rPr lang="en-US" altLang="ko-KR" b="1" dirty="0" smtClean="0"/>
              <a:t>(</a:t>
            </a:r>
            <a:r>
              <a:rPr lang="en-US" altLang="ko-KR" b="1" dirty="0"/>
              <a:t>Output-Merger </a:t>
            </a:r>
            <a:r>
              <a:rPr lang="en-US" altLang="ko-KR" b="1" dirty="0" smtClean="0"/>
              <a:t>Stage)</a:t>
            </a:r>
            <a:endParaRPr lang="ko-KR" altLang="en-US" b="1" dirty="0"/>
          </a:p>
          <a:p>
            <a:pPr lvl="1" fontAlgn="base" latinLnBrk="1"/>
            <a:r>
              <a:rPr lang="ko-KR" altLang="en-US" dirty="0"/>
              <a:t>출력</a:t>
            </a:r>
            <a:r>
              <a:rPr lang="en-US" altLang="ko-KR" dirty="0"/>
              <a:t>-</a:t>
            </a:r>
            <a:r>
              <a:rPr lang="ko-KR" altLang="en-US" dirty="0"/>
              <a:t>병합</a:t>
            </a:r>
            <a:r>
              <a:rPr lang="en-US" altLang="ko-KR" dirty="0"/>
              <a:t>(</a:t>
            </a:r>
            <a:r>
              <a:rPr lang="en-US" altLang="ko-KR" dirty="0" smtClean="0"/>
              <a:t>OM) </a:t>
            </a:r>
            <a:r>
              <a:rPr lang="ko-KR" altLang="en-US" dirty="0"/>
              <a:t>단계는 파이프라인 상태</a:t>
            </a:r>
            <a:r>
              <a:rPr lang="en-US" altLang="ko-KR" dirty="0"/>
              <a:t>, </a:t>
            </a:r>
            <a:r>
              <a:rPr lang="ko-KR" altLang="en-US" dirty="0"/>
              <a:t>픽셀</a:t>
            </a:r>
            <a:r>
              <a:rPr lang="en-US" altLang="ko-KR" dirty="0"/>
              <a:t>-</a:t>
            </a:r>
            <a:r>
              <a:rPr lang="ko-KR" altLang="en-US" dirty="0" err="1"/>
              <a:t>쉐이더가</a:t>
            </a:r>
            <a:r>
              <a:rPr lang="ko-KR" altLang="en-US" dirty="0"/>
              <a:t> 생성한 픽셀 데이터</a:t>
            </a:r>
            <a:r>
              <a:rPr lang="en-US" altLang="ko-KR" dirty="0"/>
              <a:t>, </a:t>
            </a:r>
            <a:r>
              <a:rPr lang="ko-KR" altLang="en-US" dirty="0" err="1"/>
              <a:t>렌더</a:t>
            </a:r>
            <a:r>
              <a:rPr lang="ko-KR" altLang="en-US" dirty="0"/>
              <a:t> </a:t>
            </a:r>
            <a:r>
              <a:rPr lang="ko-KR" altLang="en-US" dirty="0" err="1"/>
              <a:t>타겟의</a:t>
            </a:r>
            <a:r>
              <a:rPr lang="ko-KR" altLang="en-US" dirty="0"/>
              <a:t> 내용</a:t>
            </a:r>
            <a:r>
              <a:rPr lang="en-US" altLang="ko-KR" dirty="0"/>
              <a:t>, </a:t>
            </a:r>
            <a:r>
              <a:rPr lang="ko-KR" altLang="en-US" dirty="0"/>
              <a:t>그리고 깊이</a:t>
            </a:r>
            <a:r>
              <a:rPr lang="en-US" altLang="ko-KR" dirty="0"/>
              <a:t>/</a:t>
            </a:r>
            <a:r>
              <a:rPr lang="ko-KR" altLang="en-US" dirty="0"/>
              <a:t>스텐실 버퍼의 내용을 조합하여 최종 픽셀의 색상을 생성한다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 fontAlgn="base" latinLnBrk="1"/>
            <a:r>
              <a:rPr lang="ko-KR" altLang="en-US" dirty="0" smtClean="0"/>
              <a:t>출력</a:t>
            </a:r>
            <a:r>
              <a:rPr lang="en-US" altLang="ko-KR" dirty="0"/>
              <a:t>-</a:t>
            </a:r>
            <a:r>
              <a:rPr lang="ko-KR" altLang="en-US" dirty="0"/>
              <a:t>병합 단계는 깊이</a:t>
            </a:r>
            <a:r>
              <a:rPr lang="en-US" altLang="ko-KR" dirty="0"/>
              <a:t>/</a:t>
            </a:r>
            <a:r>
              <a:rPr lang="ko-KR" altLang="en-US" dirty="0"/>
              <a:t>스텐실 테스트를 통하여 어떤 픽셀이 보이게 되는 가를 결정하고 최종 픽셀 색상을 </a:t>
            </a:r>
            <a:r>
              <a:rPr lang="ko-KR" altLang="en-US" dirty="0" err="1"/>
              <a:t>블렌딩하는</a:t>
            </a:r>
            <a:r>
              <a:rPr lang="ko-KR" altLang="en-US" dirty="0"/>
              <a:t> 마지막 단계이다</a:t>
            </a:r>
            <a:r>
              <a:rPr lang="en-US" altLang="ko-KR" dirty="0"/>
              <a:t>. </a:t>
            </a:r>
          </a:p>
          <a:p>
            <a:pPr lvl="1" fontAlgn="base" latinLnBrk="1"/>
            <a:r>
              <a:rPr lang="ko-KR" altLang="en-US" b="1" dirty="0" smtClean="0"/>
              <a:t>깊이</a:t>
            </a:r>
            <a:r>
              <a:rPr lang="en-US" altLang="ko-KR" b="1" dirty="0"/>
              <a:t>-</a:t>
            </a:r>
            <a:r>
              <a:rPr lang="ko-KR" altLang="en-US" b="1" dirty="0"/>
              <a:t>스텐실 검사</a:t>
            </a:r>
            <a:r>
              <a:rPr lang="en-US" altLang="ko-KR" b="1" dirty="0"/>
              <a:t>(Depth-Stencil Testing</a:t>
            </a:r>
            <a:r>
              <a:rPr lang="en-US" altLang="ko-KR" b="1" dirty="0" smtClean="0"/>
              <a:t>)</a:t>
            </a:r>
          </a:p>
          <a:p>
            <a:pPr lvl="2" fontAlgn="base" latinLnBrk="1">
              <a:buFont typeface="Wingdings" pitchFamily="2" charset="2"/>
              <a:buChar char="§"/>
            </a:pPr>
            <a:r>
              <a:rPr lang="ko-KR" altLang="en-US" dirty="0" err="1" smtClean="0"/>
              <a:t>깊이값과</a:t>
            </a:r>
            <a:r>
              <a:rPr lang="ko-KR" altLang="en-US" dirty="0" smtClean="0"/>
              <a:t> </a:t>
            </a:r>
            <a:r>
              <a:rPr lang="ko-KR" altLang="en-US" dirty="0"/>
              <a:t>스텐실 값 데이터는 픽셀이 그려져야 하는지 아닌지를 결정하기 위하여 출력</a:t>
            </a:r>
            <a:r>
              <a:rPr lang="en-US" altLang="ko-KR" dirty="0"/>
              <a:t>-</a:t>
            </a:r>
            <a:r>
              <a:rPr lang="ko-KR" altLang="en-US" dirty="0"/>
              <a:t>병합 단계에서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</a:p>
          <a:p>
            <a:pPr lvl="2" fontAlgn="base" latinLnBrk="1">
              <a:buFont typeface="Wingdings" pitchFamily="2" charset="2"/>
              <a:buChar char="§"/>
            </a:pPr>
            <a:r>
              <a:rPr lang="ko-KR" altLang="en-US" dirty="0" smtClean="0"/>
              <a:t>픽셀의 깊이 값이 깊이 버퍼의 같은 좌표의 값보다 작으면 깊이 검사가 성공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픽셀을 </a:t>
            </a:r>
            <a:r>
              <a:rPr lang="ko-KR" altLang="en-US" dirty="0" err="1" smtClean="0"/>
              <a:t>렌더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타겟에</a:t>
            </a:r>
            <a:r>
              <a:rPr lang="ko-KR" altLang="en-US" dirty="0" smtClean="0"/>
              <a:t> 출력한다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 marL="1029150" lvl="2" indent="-285750" fontAlgn="base" latinLnBrk="1">
              <a:buFont typeface="Wingdings" pitchFamily="2" charset="2"/>
              <a:buChar char="§"/>
            </a:pPr>
            <a:r>
              <a:rPr lang="en-US" altLang="ko-KR" dirty="0"/>
              <a:t>z = min(</a:t>
            </a:r>
            <a:r>
              <a:rPr lang="en-US" altLang="ko-KR" dirty="0" err="1"/>
              <a:t>Viewport.MaxDepth</a:t>
            </a:r>
            <a:r>
              <a:rPr lang="en-US" altLang="ko-KR" dirty="0"/>
              <a:t>, max(</a:t>
            </a:r>
            <a:r>
              <a:rPr lang="en-US" altLang="ko-KR" dirty="0" err="1"/>
              <a:t>Viewport.MinDepth</a:t>
            </a:r>
            <a:r>
              <a:rPr lang="en-US" altLang="ko-KR" dirty="0"/>
              <a:t>, z))</a:t>
            </a:r>
          </a:p>
          <a:p>
            <a:pPr marL="1029150" lvl="2" indent="-285750" fontAlgn="base" latinLnBrk="1">
              <a:buFont typeface="Wingdings" pitchFamily="2" charset="2"/>
              <a:buChar char="§"/>
            </a:pPr>
            <a:r>
              <a:rPr lang="ko-KR" altLang="en-US" dirty="0" smtClean="0"/>
              <a:t>하나의 깊이</a:t>
            </a:r>
            <a:r>
              <a:rPr lang="en-US" altLang="ko-KR" dirty="0" smtClean="0"/>
              <a:t>/</a:t>
            </a:r>
            <a:r>
              <a:rPr lang="ko-KR" altLang="en-US" dirty="0" smtClean="0"/>
              <a:t>스텐실 버퍼만 활성화된다</a:t>
            </a:r>
            <a:r>
              <a:rPr lang="en-US" altLang="ko-KR" dirty="0" smtClean="0"/>
              <a:t>.</a:t>
            </a:r>
          </a:p>
          <a:p>
            <a:pPr marL="1029150" lvl="2" indent="-285750" fontAlgn="base" latinLnBrk="1">
              <a:buFont typeface="Wingdings" pitchFamily="2" charset="2"/>
              <a:buChar char="§"/>
            </a:pPr>
            <a:r>
              <a:rPr lang="ko-KR" altLang="en-US" dirty="0" smtClean="0"/>
              <a:t>깊이 버퍼에 스텐실 요소가 없거나 깊이 버퍼가 파이프라인에 연결되지 않으면 스텐실 검사는 항상 성공한다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 fontAlgn="base" latinLnBrk="1"/>
            <a:r>
              <a:rPr lang="ko-KR" altLang="en-US" b="1" dirty="0" err="1"/>
              <a:t>블렌딩</a:t>
            </a:r>
            <a:r>
              <a:rPr lang="en-US" altLang="ko-KR" b="1" dirty="0"/>
              <a:t>(Blending</a:t>
            </a:r>
            <a:r>
              <a:rPr lang="en-US" altLang="ko-KR" b="1" dirty="0" smtClean="0"/>
              <a:t>)</a:t>
            </a:r>
            <a:endParaRPr lang="en-US" altLang="ko-KR" b="1" dirty="0"/>
          </a:p>
          <a:p>
            <a:pPr lvl="2" fontAlgn="base" latinLnBrk="1">
              <a:buFont typeface="Wingdings" pitchFamily="2" charset="2"/>
              <a:buChar char="§"/>
            </a:pPr>
            <a:r>
              <a:rPr lang="ko-KR" altLang="en-US" dirty="0" err="1" smtClean="0"/>
              <a:t>블렌딩은</a:t>
            </a:r>
            <a:r>
              <a:rPr lang="ko-KR" altLang="en-US" dirty="0" smtClean="0"/>
              <a:t> </a:t>
            </a:r>
            <a:r>
              <a:rPr lang="ko-KR" altLang="en-US" dirty="0"/>
              <a:t>여러 개의 픽셀 값</a:t>
            </a:r>
            <a:r>
              <a:rPr lang="en-US" altLang="ko-KR" dirty="0"/>
              <a:t>(</a:t>
            </a:r>
            <a:r>
              <a:rPr lang="ko-KR" altLang="en-US" dirty="0"/>
              <a:t>색상</a:t>
            </a:r>
            <a:r>
              <a:rPr lang="en-US" altLang="ko-KR" dirty="0"/>
              <a:t>)</a:t>
            </a:r>
            <a:r>
              <a:rPr lang="ko-KR" altLang="en-US" dirty="0"/>
              <a:t>을 결합하여 하나의 최종 픽셀 색상을 생성하는 </a:t>
            </a:r>
            <a:r>
              <a:rPr lang="ko-KR" altLang="en-US" dirty="0" smtClean="0"/>
              <a:t>과정이다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 fontAlgn="base" latinLnBrk="1"/>
            <a:endParaRPr lang="en-US" altLang="ko-KR" dirty="0"/>
          </a:p>
        </p:txBody>
      </p:sp>
      <p:sp>
        <p:nvSpPr>
          <p:cNvPr id="30" name="TextBox 29"/>
          <p:cNvSpPr txBox="1"/>
          <p:nvPr/>
        </p:nvSpPr>
        <p:spPr>
          <a:xfrm>
            <a:off x="1574651" y="5716909"/>
            <a:ext cx="540000" cy="28814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1">
            <a:spAutoFit/>
          </a:bodyPr>
          <a:lstStyle/>
          <a:p>
            <a:pPr algn="ctr"/>
            <a:r>
              <a:rPr lang="en-US" altLang="ko-KR" sz="1400" b="1" dirty="0" smtClean="0"/>
              <a:t>VS</a:t>
            </a:r>
            <a:endParaRPr lang="ko-KR" altLang="en-US" sz="14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39552" y="5680982"/>
            <a:ext cx="756000" cy="36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 anchorCtr="1"/>
          <a:lstStyle/>
          <a:p>
            <a:pPr algn="ctr"/>
            <a:r>
              <a:rPr lang="en-US" altLang="ko-KR" sz="1400" b="1" dirty="0" smtClean="0"/>
              <a:t>IA</a:t>
            </a:r>
            <a:endParaRPr lang="ko-KR" altLang="en-US" sz="1400" b="1" dirty="0"/>
          </a:p>
        </p:txBody>
      </p:sp>
      <p:sp>
        <p:nvSpPr>
          <p:cNvPr id="32" name="아래쪽 화살표 31"/>
          <p:cNvSpPr/>
          <p:nvPr/>
        </p:nvSpPr>
        <p:spPr>
          <a:xfrm rot="16200000">
            <a:off x="1323631" y="5752983"/>
            <a:ext cx="216000" cy="216000"/>
          </a:xfrm>
          <a:prstGeom prst="downArrow">
            <a:avLst>
              <a:gd name="adj1" fmla="val 50000"/>
              <a:gd name="adj2" fmla="val 4648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5067047" y="5716909"/>
            <a:ext cx="540000" cy="28814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1">
            <a:spAutoFit/>
          </a:bodyPr>
          <a:lstStyle/>
          <a:p>
            <a:pPr algn="ctr"/>
            <a:r>
              <a:rPr lang="en-US" altLang="ko-KR" sz="1400" b="1" dirty="0" smtClean="0"/>
              <a:t>GS</a:t>
            </a:r>
            <a:endParaRPr lang="ko-KR" altLang="en-US" sz="1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921245" y="5716910"/>
            <a:ext cx="468000" cy="28814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1">
            <a:spAutoFit/>
          </a:bodyPr>
          <a:lstStyle/>
          <a:p>
            <a:pPr algn="ctr"/>
            <a:r>
              <a:rPr lang="en-US" altLang="ko-KR" sz="1400" b="1" dirty="0" smtClean="0"/>
              <a:t>PS</a:t>
            </a:r>
            <a:endParaRPr lang="ko-KR" altLang="en-US" sz="1400" b="1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886146" y="5680982"/>
            <a:ext cx="756000" cy="36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 anchorCtr="1"/>
          <a:lstStyle/>
          <a:p>
            <a:pPr algn="ctr"/>
            <a:r>
              <a:rPr lang="en-US" altLang="ko-KR" sz="1400" b="1" dirty="0" smtClean="0"/>
              <a:t>RS</a:t>
            </a:r>
            <a:endParaRPr lang="ko-KR" altLang="en-US" sz="1400" b="1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668344" y="5680982"/>
            <a:ext cx="756000" cy="36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36000" rIns="36000" rtlCol="0" anchor="ctr" anchorCtr="1"/>
          <a:lstStyle/>
          <a:p>
            <a:pPr algn="ctr"/>
            <a:r>
              <a:rPr lang="en-US" altLang="ko-KR" sz="1400" b="1" dirty="0" smtClean="0"/>
              <a:t>OM</a:t>
            </a:r>
            <a:endParaRPr lang="ko-KR" altLang="en-US" sz="1400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897328" y="6309360"/>
            <a:ext cx="756000" cy="36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 anchorCtr="1"/>
          <a:lstStyle/>
          <a:p>
            <a:pPr algn="ctr"/>
            <a:r>
              <a:rPr lang="en-US" altLang="ko-KR" sz="1400" b="1" dirty="0" smtClean="0"/>
              <a:t>SO</a:t>
            </a:r>
            <a:endParaRPr lang="ko-KR" alt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393750" y="5716909"/>
            <a:ext cx="540000" cy="28814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1">
            <a:spAutoFit/>
          </a:bodyPr>
          <a:lstStyle/>
          <a:p>
            <a:pPr algn="ctr"/>
            <a:r>
              <a:rPr lang="en-US" altLang="ko-KR" sz="1400" b="1" dirty="0" smtClean="0"/>
              <a:t>HS</a:t>
            </a:r>
            <a:endParaRPr lang="ko-KR" altLang="en-US" sz="1400" b="1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212849" y="5680982"/>
            <a:ext cx="756000" cy="36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rIns="36000" rtlCol="0" anchor="ctr" anchorCtr="1"/>
          <a:lstStyle/>
          <a:p>
            <a:pPr algn="ctr"/>
            <a:r>
              <a:rPr lang="en-US" altLang="ko-KR" sz="1400" b="1" dirty="0" smtClean="0"/>
              <a:t>TS</a:t>
            </a:r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247948" y="5716909"/>
            <a:ext cx="540000" cy="28814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6000" tIns="36000" rIns="36000" bIns="36000" rtlCol="0" anchor="ctr" anchorCtr="1">
            <a:spAutoFit/>
          </a:bodyPr>
          <a:lstStyle/>
          <a:p>
            <a:pPr algn="ctr"/>
            <a:r>
              <a:rPr lang="en-US" altLang="ko-KR" sz="1400" b="1" dirty="0" smtClean="0"/>
              <a:t>DS</a:t>
            </a:r>
            <a:endParaRPr lang="ko-KR" altLang="en-US" sz="1400" b="1" dirty="0"/>
          </a:p>
        </p:txBody>
      </p:sp>
      <p:sp>
        <p:nvSpPr>
          <p:cNvPr id="41" name="아래쪽 화살표 40"/>
          <p:cNvSpPr/>
          <p:nvPr/>
        </p:nvSpPr>
        <p:spPr>
          <a:xfrm rot="16200000">
            <a:off x="2153975" y="5752982"/>
            <a:ext cx="216000" cy="216000"/>
          </a:xfrm>
          <a:prstGeom prst="downArrow">
            <a:avLst>
              <a:gd name="adj1" fmla="val 50000"/>
              <a:gd name="adj2" fmla="val 4648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2" name="아래쪽 화살표 41"/>
          <p:cNvSpPr/>
          <p:nvPr/>
        </p:nvSpPr>
        <p:spPr>
          <a:xfrm rot="16200000">
            <a:off x="2980115" y="5752982"/>
            <a:ext cx="216000" cy="216000"/>
          </a:xfrm>
          <a:prstGeom prst="downArrow">
            <a:avLst>
              <a:gd name="adj1" fmla="val 50000"/>
              <a:gd name="adj2" fmla="val 4648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3" name="아래쪽 화살표 42"/>
          <p:cNvSpPr/>
          <p:nvPr/>
        </p:nvSpPr>
        <p:spPr>
          <a:xfrm rot="16200000">
            <a:off x="3995936" y="5752982"/>
            <a:ext cx="216000" cy="216000"/>
          </a:xfrm>
          <a:prstGeom prst="downArrow">
            <a:avLst>
              <a:gd name="adj1" fmla="val 50000"/>
              <a:gd name="adj2" fmla="val 4648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아래쪽 화살표 43"/>
          <p:cNvSpPr/>
          <p:nvPr/>
        </p:nvSpPr>
        <p:spPr>
          <a:xfrm rot="16200000">
            <a:off x="4826936" y="5752982"/>
            <a:ext cx="216000" cy="216000"/>
          </a:xfrm>
          <a:prstGeom prst="downArrow">
            <a:avLst>
              <a:gd name="adj1" fmla="val 50000"/>
              <a:gd name="adj2" fmla="val 4648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5" name="아래쪽 화살표 44"/>
          <p:cNvSpPr/>
          <p:nvPr/>
        </p:nvSpPr>
        <p:spPr>
          <a:xfrm rot="16200000">
            <a:off x="5642392" y="5752982"/>
            <a:ext cx="216000" cy="216000"/>
          </a:xfrm>
          <a:prstGeom prst="downArrow">
            <a:avLst>
              <a:gd name="adj1" fmla="val 50000"/>
              <a:gd name="adj2" fmla="val 4648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6" name="아래쪽 화살표 45"/>
          <p:cNvSpPr/>
          <p:nvPr/>
        </p:nvSpPr>
        <p:spPr>
          <a:xfrm rot="16200000">
            <a:off x="6669960" y="5752982"/>
            <a:ext cx="216000" cy="216000"/>
          </a:xfrm>
          <a:prstGeom prst="downArrow">
            <a:avLst>
              <a:gd name="adj1" fmla="val 50000"/>
              <a:gd name="adj2" fmla="val 4648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7" name="아래쪽 화살표 46"/>
          <p:cNvSpPr/>
          <p:nvPr/>
        </p:nvSpPr>
        <p:spPr>
          <a:xfrm rot="16200000">
            <a:off x="7423136" y="5752982"/>
            <a:ext cx="216000" cy="216000"/>
          </a:xfrm>
          <a:prstGeom prst="downArrow">
            <a:avLst>
              <a:gd name="adj1" fmla="val 50000"/>
              <a:gd name="adj2" fmla="val 4648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8" name="위로 굽은 화살표 47"/>
          <p:cNvSpPr/>
          <p:nvPr/>
        </p:nvSpPr>
        <p:spPr>
          <a:xfrm rot="16200000" flipH="1" flipV="1">
            <a:off x="5303472" y="6039352"/>
            <a:ext cx="576000" cy="540000"/>
          </a:xfrm>
          <a:prstGeom prst="bentUpArrow">
            <a:avLst>
              <a:gd name="adj1" fmla="val 17280"/>
              <a:gd name="adj2" fmla="val 25000"/>
              <a:gd name="adj3" fmla="val 25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23528" y="6368668"/>
            <a:ext cx="1188000" cy="3600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6000" rIns="36000" rtlCol="0" anchor="ctr" anchorCtr="1"/>
          <a:lstStyle/>
          <a:p>
            <a:pPr algn="ctr"/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입력</a:t>
            </a:r>
            <a:r>
              <a:rPr lang="en-US" altLang="ko-KR" sz="1400" b="1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리소스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7423135" y="6309360"/>
            <a:ext cx="1325329" cy="36000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36000" rIns="36000" rtlCol="0" anchor="ctr" anchorCtr="1"/>
          <a:lstStyle/>
          <a:p>
            <a:pPr algn="ctr"/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출력</a:t>
            </a:r>
            <a:r>
              <a:rPr lang="en-US" altLang="ko-KR" sz="1400" b="1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리소스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6653328" y="6489360"/>
            <a:ext cx="756000" cy="0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6" idx="2"/>
            <a:endCxn id="50" idx="0"/>
          </p:cNvCxnSpPr>
          <p:nvPr/>
        </p:nvCxnSpPr>
        <p:spPr>
          <a:xfrm>
            <a:off x="8046344" y="6040982"/>
            <a:ext cx="0" cy="26837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915879" y="6074850"/>
            <a:ext cx="0" cy="26837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2393750" y="6193333"/>
            <a:ext cx="2754314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ko-KR" altLang="en-US" sz="1400" b="1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프리미티브의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각 픽셀에 대한 연산을 수행하고 </a:t>
            </a:r>
            <a:r>
              <a:rPr lang="ko-KR" altLang="en-US" sz="1400" b="1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깊이값을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출력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16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중심 </a:t>
            </a:r>
            <a:r>
              <a:rPr lang="ko-KR" altLang="en-US" b="1" dirty="0" err="1" smtClean="0"/>
              <a:t>좌표계</a:t>
            </a:r>
            <a:r>
              <a:rPr lang="en-US" altLang="ko-KR" b="1" dirty="0" smtClean="0"/>
              <a:t>(</a:t>
            </a:r>
            <a:r>
              <a:rPr lang="en-US" altLang="ko-KR" b="1" dirty="0" err="1"/>
              <a:t>Barycentric</a:t>
            </a:r>
            <a:r>
              <a:rPr lang="en-US" altLang="ko-KR" b="1" dirty="0"/>
              <a:t> coordinates</a:t>
            </a:r>
            <a:r>
              <a:rPr lang="en-US" altLang="ko-KR" b="1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2400" dirty="0"/>
          </a:p>
        </p:txBody>
      </p:sp>
      <p:sp>
        <p:nvSpPr>
          <p:cNvPr id="59" name="직각 삼각형 58"/>
          <p:cNvSpPr/>
          <p:nvPr/>
        </p:nvSpPr>
        <p:spPr>
          <a:xfrm rot="5400000">
            <a:off x="1259333" y="1442167"/>
            <a:ext cx="1440000" cy="1440000"/>
          </a:xfrm>
          <a:prstGeom prst="rtTriangle">
            <a:avLst/>
          </a:prstGeom>
          <a:solidFill>
            <a:srgbClr val="FFC000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/>
              <p:cNvSpPr/>
              <p:nvPr/>
            </p:nvSpPr>
            <p:spPr>
              <a:xfrm>
                <a:off x="827584" y="1268760"/>
                <a:ext cx="41068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0" name="직사각형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268760"/>
                <a:ext cx="410689" cy="302840"/>
              </a:xfrm>
              <a:prstGeom prst="rect">
                <a:avLst/>
              </a:prstGeom>
              <a:blipFill rotWithShape="0"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/>
              <p:cNvSpPr/>
              <p:nvPr/>
            </p:nvSpPr>
            <p:spPr>
              <a:xfrm>
                <a:off x="2683099" y="1266851"/>
                <a:ext cx="404277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1" name="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9" y="1266851"/>
                <a:ext cx="404277" cy="302840"/>
              </a:xfrm>
              <a:prstGeom prst="rect">
                <a:avLst/>
              </a:prstGeom>
              <a:blipFill rotWithShape="0">
                <a:blip r:embed="rId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/>
              <p:cNvSpPr/>
              <p:nvPr/>
            </p:nvSpPr>
            <p:spPr>
              <a:xfrm>
                <a:off x="1080605" y="2912897"/>
                <a:ext cx="4315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2" name="직사각형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05" y="2912897"/>
                <a:ext cx="43152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직선 화살표 연결선 62"/>
          <p:cNvCxnSpPr/>
          <p:nvPr/>
        </p:nvCxnSpPr>
        <p:spPr>
          <a:xfrm flipV="1">
            <a:off x="1251713" y="2353060"/>
            <a:ext cx="540000" cy="5400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V="1">
            <a:off x="1268244" y="1830859"/>
            <a:ext cx="504000" cy="504000"/>
          </a:xfrm>
          <a:prstGeom prst="straightConnector1">
            <a:avLst/>
          </a:prstGeom>
          <a:ln w="15875">
            <a:solidFill>
              <a:srgbClr val="0000CC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59" idx="4"/>
          </p:cNvCxnSpPr>
          <p:nvPr/>
        </p:nvCxnSpPr>
        <p:spPr>
          <a:xfrm flipV="1">
            <a:off x="1259333" y="2337488"/>
            <a:ext cx="3519" cy="54467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V="1">
            <a:off x="1787124" y="1820446"/>
            <a:ext cx="3519" cy="544679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/>
              <p:cNvSpPr/>
              <p:nvPr/>
            </p:nvSpPr>
            <p:spPr>
              <a:xfrm>
                <a:off x="35496" y="2501729"/>
                <a:ext cx="12432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CC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7" name="직사각형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2501729"/>
                <a:ext cx="1243225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/>
              <p:cNvSpPr/>
              <p:nvPr/>
            </p:nvSpPr>
            <p:spPr>
              <a:xfrm>
                <a:off x="1530824" y="2501729"/>
                <a:ext cx="12391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𝟑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CC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8" name="직사각형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24" y="2501729"/>
                <a:ext cx="1239121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179511" y="3330823"/>
                <a:ext cx="3802854" cy="116955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–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–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 </m:t>
                      </m:r>
                    </m:oMath>
                  </m:oMathPara>
                </a14:m>
                <a:endParaRPr lang="en-US" altLang="ko-KR" sz="1400" dirty="0" smtClean="0">
                  <a:solidFill>
                    <a:schemeClr val="tx1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  <a:p>
                <a:r>
                  <a:rPr lang="en-US" altLang="ko-KR" sz="1400" dirty="0" smtClean="0">
                    <a:solidFill>
                      <a:schemeClr val="tx1"/>
                    </a:solidFill>
                    <a:ea typeface="함초롬바탕" pitchFamily="18" charset="-127"/>
                    <a:cs typeface="함초롬바탕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= </m:t>
                    </m:r>
                    <m:r>
                      <a:rPr lang="en-US" altLang="ko-KR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𝟏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𝟐</m:t>
                    </m:r>
                    <m:r>
                      <a:rPr lang="en-US" altLang="ko-K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−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𝟏</m:t>
                    </m:r>
                    <m:r>
                      <a:rPr lang="en-US" altLang="ko-K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𝟑</m:t>
                    </m:r>
                    <m:r>
                      <a:rPr lang="en-US" altLang="ko-K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−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𝟏</m:t>
                    </m:r>
                  </m:oMath>
                </a14:m>
                <a:endParaRPr lang="en-US" altLang="ko-KR" sz="1400" b="1" dirty="0">
                  <a:solidFill>
                    <a:schemeClr val="tx1"/>
                  </a:solidFill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 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= (1–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–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</m:oMath>
                  </m:oMathPara>
                </a14:m>
                <a:endParaRPr lang="en-US" altLang="ko-KR" sz="1400" dirty="0" smtClean="0">
                  <a:solidFill>
                    <a:schemeClr val="tx1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 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𝑤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</m:oMath>
                  </m:oMathPara>
                </a14:m>
                <a:endParaRPr lang="en-US" altLang="ko-KR" sz="1400" b="1" dirty="0" smtClean="0">
                  <a:solidFill>
                    <a:schemeClr val="tx1"/>
                  </a:solidFill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≤1.0,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𝑤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=1−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1" y="3330823"/>
                <a:ext cx="3802854" cy="116955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/>
              <p:cNvSpPr/>
              <p:nvPr/>
            </p:nvSpPr>
            <p:spPr>
              <a:xfrm>
                <a:off x="1639889" y="1460513"/>
                <a:ext cx="3561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70" name="직사각형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89" y="1460513"/>
                <a:ext cx="356187" cy="307777"/>
              </a:xfrm>
              <a:prstGeom prst="rect">
                <a:avLst/>
              </a:prstGeom>
              <a:blipFill rotWithShape="0"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타원 70"/>
          <p:cNvSpPr/>
          <p:nvPr/>
        </p:nvSpPr>
        <p:spPr>
          <a:xfrm>
            <a:off x="1198572" y="1365700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2609330" y="1375258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1201989" y="2795678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1708211" y="1761424"/>
            <a:ext cx="144016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419872" y="1363995"/>
                <a:ext cx="5544616" cy="98488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/>
                <a:r>
                  <a:rPr kumimoji="1"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중심 </a:t>
                </a:r>
                <a:r>
                  <a:rPr kumimoji="1" lang="ko-KR" altLang="en-US" sz="1400" dirty="0" err="1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좌표계는</a:t>
                </a:r>
                <a:r>
                  <a:rPr kumimoji="1"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삼각형의 꼭지점으로 삼각형 내부의 한 점을 정의한다</a:t>
                </a:r>
                <a:r>
                  <a:rPr kumimoji="1"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.</a:t>
                </a:r>
              </a:p>
              <a:p>
                <a:pPr lvl="0"/>
                <a:r>
                  <a:rPr kumimoji="1" lang="ko-KR" altLang="en-US" sz="1400" dirty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중심 </a:t>
                </a:r>
                <a:r>
                  <a:rPr kumimoji="1" lang="ko-KR" altLang="en-US" sz="1400" dirty="0" err="1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좌표계는</a:t>
                </a:r>
                <a:r>
                  <a:rPr kumimoji="1"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삼각형 내부의 한 점을 정의하기 위하여 세 개의 실수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</m:t>
                    </m:r>
                    <m:r>
                      <a:rPr lang="en-US" altLang="ko-KR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1</m:t>
                    </m:r>
                    <m:r>
                      <a:rPr lang="en-US" altLang="ko-K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</m:t>
                    </m:r>
                    <m:r>
                      <a:rPr lang="en-US" altLang="ko-KR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2</m:t>
                    </m:r>
                    <m:r>
                      <a:rPr lang="en-US" altLang="ko-K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</m:t>
                    </m:r>
                    <m:r>
                      <a:rPr lang="en-US" altLang="ko-KR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3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</m:t>
                    </m:r>
                  </m:oMath>
                </a14:m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를 사용한다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</m:t>
                    </m:r>
                    <m:r>
                      <a:rPr lang="en-US" altLang="ko-KR" sz="1400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1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</m:t>
                    </m:r>
                    <m:r>
                      <a:rPr lang="en-US" altLang="ko-KR" sz="1400" i="1" baseline="-25000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2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</m:t>
                    </m:r>
                    <m:r>
                      <a:rPr lang="en-US" altLang="ko-KR" sz="1400" i="1" baseline="-25000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3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=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1.0)</m:t>
                    </m:r>
                  </m:oMath>
                </a14:m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.</a:t>
                </a:r>
              </a:p>
              <a:p>
                <a:pPr lvl="0"/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실제로 중심 </a:t>
                </a:r>
                <a:r>
                  <a:rPr lang="ko-KR" altLang="en-US" sz="1400" dirty="0" err="1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좌표계는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두 개의 실수를 사용한다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(</a:t>
                </a:r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왜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?).</a:t>
                </a:r>
                <a:endParaRPr lang="ko-KR" altLang="en-US" sz="16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1363995"/>
                <a:ext cx="5544616" cy="98488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79512" y="4941168"/>
                <a:ext cx="8784976" cy="181588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/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삼각형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𝟏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𝟐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𝟑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</m:t>
                    </m:r>
                  </m:oMath>
                </a14:m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에 대하여 중심 </a:t>
                </a:r>
                <a:r>
                  <a:rPr lang="ko-KR" altLang="en-US" sz="1400" dirty="0" err="1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좌표계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</m:t>
                    </m:r>
                  </m:oMath>
                </a14:m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를 사용하여 점 </a:t>
                </a:r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𝒒</m:t>
                    </m:r>
                  </m:oMath>
                </a14:m>
                <a:r>
                  <a:rPr lang="ko-KR" altLang="en-US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를 표현한다고 하자</a:t>
                </a:r>
                <a:r>
                  <a:rPr lang="en-US" altLang="ko-KR" sz="1400" dirty="0" smtClean="0">
                    <a:solidFill>
                      <a:schemeClr val="tx1"/>
                    </a:solidFill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. </a:t>
                </a:r>
              </a:p>
              <a:p>
                <a:pPr lvl="0"/>
                <a:r>
                  <a:rPr lang="en-US" altLang="ko-KR" sz="1400" dirty="0" smtClean="0">
                    <a:solidFill>
                      <a:schemeClr val="tx1"/>
                    </a:solidFill>
                    <a:ea typeface="함초롬바탕" pitchFamily="18" charset="-127"/>
                    <a:cs typeface="함초롬바탕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는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점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𝟐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의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점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en-US" altLang="ko-KR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𝒒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에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대한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가중치를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나타낸다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 </m:t>
                    </m:r>
                  </m:oMath>
                </a14:m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:r>
                  <a:rPr lang="en-US" altLang="ko-KR" sz="1400" dirty="0" smtClean="0">
                    <a:solidFill>
                      <a:schemeClr val="tx1"/>
                    </a:solidFill>
                    <a:ea typeface="함초롬바탕" pitchFamily="18" charset="-127"/>
                    <a:cs typeface="함초롬바탕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는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점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𝟑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의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점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en-US" altLang="ko-KR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𝒒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에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대한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가중치를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나타낸다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 </m:t>
                    </m:r>
                  </m:oMath>
                </a14:m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:r>
                  <a:rPr lang="en-US" altLang="ko-KR" sz="1400" b="1" dirty="0" smtClean="0">
                    <a:solidFill>
                      <a:schemeClr val="tx1"/>
                    </a:solidFill>
                    <a:ea typeface="함초롬바탕" pitchFamily="18" charset="-127"/>
                    <a:cs typeface="함초롬바탕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𝟏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의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점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en-US" altLang="ko-KR" sz="1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𝒒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에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대한</m:t>
                    </m:r>
                    <m:r>
                      <a:rPr lang="ko-KR" alt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가중치는</m:t>
                    </m:r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𝑤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=(1.0 –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– 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</m:t>
                    </m:r>
                    <m:r>
                      <a:rPr lang="ko-KR" altLang="en-US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이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다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 </m:t>
                    </m:r>
                  </m:oMath>
                </a14:m>
                <a:endParaRPr lang="en-US" altLang="ko-KR" sz="14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   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=0)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인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경우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점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는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선분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위에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있다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이때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=½)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인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경우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점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는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선분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의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중점이다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</m:oMath>
                  </m:oMathPara>
                </a14:m>
                <a:endParaRPr lang="en-US" altLang="ko-KR" sz="14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   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=0)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인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경우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점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는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선분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위에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있다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이때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=½)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인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경우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점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는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선분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의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중점이다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</m:oMath>
                  </m:oMathPara>
                </a14:m>
                <a:endParaRPr lang="en-US" altLang="ko-KR" sz="1400" dirty="0" smtClean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   (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</a:rPr>
                        <m:t>½, 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=½)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인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경우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점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는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선분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의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중점이다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   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=⅓,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=⅓, 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𝑤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=⅓)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인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경우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점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는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삼각형의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무게중심이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  <m:r>
                        <a:rPr lang="ko-KR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된다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</m:oMath>
                  </m:oMathPara>
                </a14:m>
                <a:endParaRPr lang="en-US" altLang="ko-KR" sz="14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41168"/>
                <a:ext cx="8784976" cy="181588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4392463" y="5373216"/>
                <a:ext cx="3220176" cy="33291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pl-PL" altLang="ko-KR" sz="16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600" baseline="-25000" dirty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463" y="5373216"/>
                <a:ext cx="3220176" cy="33291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3995936" y="4439559"/>
                <a:ext cx="41068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439559"/>
                <a:ext cx="410689" cy="302840"/>
              </a:xfrm>
              <a:prstGeom prst="rect">
                <a:avLst/>
              </a:prstGeom>
              <a:blipFill rotWithShape="0"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4666049" y="4417443"/>
                <a:ext cx="3561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049" y="4417443"/>
                <a:ext cx="356187" cy="307777"/>
              </a:xfrm>
              <a:prstGeom prst="rect">
                <a:avLst/>
              </a:prstGeom>
              <a:blipFill rotWithShape="0">
                <a:blip r:embed="rId1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이등변 삼각형 4"/>
          <p:cNvSpPr/>
          <p:nvPr/>
        </p:nvSpPr>
        <p:spPr>
          <a:xfrm>
            <a:off x="4292634" y="2742452"/>
            <a:ext cx="1917255" cy="1653950"/>
          </a:xfrm>
          <a:prstGeom prst="triangle">
            <a:avLst>
              <a:gd name="adj" fmla="val 82568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>
            <a:stCxn id="5" idx="0"/>
          </p:cNvCxnSpPr>
          <p:nvPr/>
        </p:nvCxnSpPr>
        <p:spPr>
          <a:xfrm flipH="1">
            <a:off x="4920843" y="2742452"/>
            <a:ext cx="954830" cy="163530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5799931" y="2682771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129423" y="4330510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193050" y="4337741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841213" y="4332749"/>
            <a:ext cx="144016" cy="144000"/>
          </a:xfrm>
          <a:prstGeom prst="ellipse">
            <a:avLst/>
          </a:prstGeom>
          <a:ln w="15875">
            <a:solidFill>
              <a:srgbClr val="0000FF"/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5862118" y="2568432"/>
                <a:ext cx="41068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118" y="2568432"/>
                <a:ext cx="410689" cy="302840"/>
              </a:xfrm>
              <a:prstGeom prst="rect">
                <a:avLst/>
              </a:prstGeom>
              <a:blipFill rotWithShape="0"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5318062" y="4355193"/>
                <a:ext cx="36259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2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0000FF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062" y="4355193"/>
                <a:ext cx="362599" cy="30284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4347290" y="4355193"/>
                <a:ext cx="36259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3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0000FF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90" y="4355193"/>
                <a:ext cx="362599" cy="3028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5320903" y="3415538"/>
                <a:ext cx="713272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2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3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0000FF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903" y="3415538"/>
                <a:ext cx="713272" cy="30284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4985229" y="3985960"/>
                <a:ext cx="356188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1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229" y="3985960"/>
                <a:ext cx="356188" cy="30284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타원 38"/>
          <p:cNvSpPr/>
          <p:nvPr/>
        </p:nvSpPr>
        <p:spPr>
          <a:xfrm>
            <a:off x="5150496" y="3789040"/>
            <a:ext cx="144016" cy="144000"/>
          </a:xfrm>
          <a:prstGeom prst="ellipse">
            <a:avLst/>
          </a:prstGeom>
          <a:ln w="158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5968034" y="4417443"/>
                <a:ext cx="41068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034" y="4417443"/>
                <a:ext cx="410689" cy="302840"/>
              </a:xfrm>
              <a:prstGeom prst="rect">
                <a:avLst/>
              </a:prstGeom>
              <a:blipFill rotWithShape="0">
                <a:blip r:embed="rId1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6525596" y="4420916"/>
                <a:ext cx="41068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96" y="4420916"/>
                <a:ext cx="410689" cy="302840"/>
              </a:xfrm>
              <a:prstGeom prst="rect">
                <a:avLst/>
              </a:prstGeom>
              <a:blipFill rotWithShape="0">
                <a:blip r:embed="rId1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이등변 삼각형 45"/>
          <p:cNvSpPr/>
          <p:nvPr/>
        </p:nvSpPr>
        <p:spPr>
          <a:xfrm>
            <a:off x="6822294" y="2723809"/>
            <a:ext cx="1917255" cy="1653950"/>
          </a:xfrm>
          <a:prstGeom prst="triangle">
            <a:avLst>
              <a:gd name="adj" fmla="val 82568"/>
            </a:avLst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>
            <a:stCxn id="46" idx="0"/>
            <a:endCxn id="57" idx="7"/>
          </p:cNvCxnSpPr>
          <p:nvPr/>
        </p:nvCxnSpPr>
        <p:spPr>
          <a:xfrm flipH="1">
            <a:off x="7795461" y="2723809"/>
            <a:ext cx="609872" cy="1067676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8329591" y="2664128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8391778" y="2549789"/>
                <a:ext cx="41068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778" y="2549789"/>
                <a:ext cx="410689" cy="302840"/>
              </a:xfrm>
              <a:prstGeom prst="rect">
                <a:avLst/>
              </a:prstGeom>
              <a:blipFill rotWithShape="0"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7413506" y="3559299"/>
                <a:ext cx="36259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3</m:t>
                      </m:r>
                    </m:oMath>
                  </m:oMathPara>
                </a14:m>
                <a:endParaRPr lang="ko-KR" altLang="en-US" sz="1400" baseline="-25000" dirty="0">
                  <a:solidFill>
                    <a:schemeClr val="tx1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506" y="3559299"/>
                <a:ext cx="362599" cy="3028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8080593" y="3511471"/>
                <a:ext cx="36259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2</m:t>
                      </m:r>
                    </m:oMath>
                  </m:oMathPara>
                </a14:m>
                <a:endParaRPr lang="ko-KR" altLang="en-US" sz="1400" baseline="-25000" dirty="0">
                  <a:solidFill>
                    <a:schemeClr val="tx1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593" y="3511471"/>
                <a:ext cx="362599" cy="30284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7514889" y="3967317"/>
                <a:ext cx="356188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1</m:t>
                      </m:r>
                    </m:oMath>
                  </m:oMathPara>
                </a14:m>
                <a:endParaRPr lang="ko-KR" altLang="en-US" sz="1400" baseline="-250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889" y="3967317"/>
                <a:ext cx="356188" cy="30284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직사각형 57"/>
              <p:cNvSpPr/>
              <p:nvPr/>
            </p:nvSpPr>
            <p:spPr>
              <a:xfrm>
                <a:off x="8497694" y="4398800"/>
                <a:ext cx="41068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8" name="직사각형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694" y="4398800"/>
                <a:ext cx="410689" cy="302840"/>
              </a:xfrm>
              <a:prstGeom prst="rect">
                <a:avLst/>
              </a:prstGeom>
              <a:blipFill rotWithShape="0">
                <a:blip r:embed="rId1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연결선 12"/>
          <p:cNvCxnSpPr/>
          <p:nvPr/>
        </p:nvCxnSpPr>
        <p:spPr>
          <a:xfrm flipV="1">
            <a:off x="6851695" y="3877546"/>
            <a:ext cx="864000" cy="497789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6722710" y="4319098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7762282" y="3855644"/>
            <a:ext cx="944088" cy="504000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8659083" y="4311867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7672536" y="3770397"/>
            <a:ext cx="144016" cy="144000"/>
          </a:xfrm>
          <a:prstGeom prst="ellipse">
            <a:avLst/>
          </a:prstGeom>
          <a:ln w="158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8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+mn-lt"/>
              </a:rPr>
              <a:t>텍스쳐</a:t>
            </a:r>
            <a:r>
              <a:rPr lang="ko-KR" altLang="en-US" b="1" dirty="0" smtClean="0">
                <a:latin typeface="+mn-lt"/>
              </a:rPr>
              <a:t> </a:t>
            </a:r>
            <a:r>
              <a:rPr lang="ko-KR" altLang="en-US" b="1" dirty="0" err="1" smtClean="0">
                <a:latin typeface="+mn-lt"/>
              </a:rPr>
              <a:t>블렌딩</a:t>
            </a:r>
            <a:r>
              <a:rPr lang="en-US" altLang="ko-KR" b="1" dirty="0" smtClean="0">
                <a:latin typeface="+mn-lt"/>
              </a:rPr>
              <a:t>(Texture Blending)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3884" y="1196752"/>
            <a:ext cx="8965256" cy="28931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VS_TERRAIN_OUTPUT </a:t>
            </a:r>
            <a:r>
              <a:rPr lang="en-US" altLang="ko-KR" sz="1400" dirty="0" err="1" smtClean="0"/>
              <a:t>VSTerrain</a:t>
            </a:r>
            <a:r>
              <a:rPr lang="en-US" altLang="ko-KR" sz="1400" dirty="0" smtClean="0"/>
              <a:t>(VS_TERRAIN_INPUT </a:t>
            </a:r>
            <a:r>
              <a:rPr lang="en-US" altLang="ko-KR" sz="1400" dirty="0"/>
              <a:t>input</a:t>
            </a:r>
            <a:r>
              <a:rPr lang="en-US" altLang="ko-KR" sz="1400" dirty="0" smtClean="0"/>
              <a:t>) {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VS_TERRAIN_OUTPUT </a:t>
            </a:r>
            <a:r>
              <a:rPr lang="en-US" altLang="ko-KR" sz="1400" dirty="0"/>
              <a:t>output = (</a:t>
            </a:r>
            <a:r>
              <a:rPr lang="en-US" altLang="ko-KR" sz="1400" dirty="0" smtClean="0"/>
              <a:t>VS_TERRAIN_OUTPUT)0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output.normalW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input.normal</a:t>
            </a:r>
            <a:r>
              <a:rPr lang="en-US" altLang="ko-KR" sz="1400" dirty="0"/>
              <a:t>, (float3x3)</a:t>
            </a:r>
            <a:r>
              <a:rPr lang="en-US" altLang="ko-KR" sz="1400" dirty="0" err="1"/>
              <a:t>gmtxWorld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output.normalW</a:t>
            </a:r>
            <a:r>
              <a:rPr lang="en-US" altLang="ko-KR" sz="1400" dirty="0"/>
              <a:t> = normalize(</a:t>
            </a:r>
            <a:r>
              <a:rPr lang="en-US" altLang="ko-KR" sz="1400" dirty="0" err="1"/>
              <a:t>output.normalW</a:t>
            </a:r>
            <a:r>
              <a:rPr lang="en-US" altLang="ko-KR" sz="1400" dirty="0"/>
              <a:t>); 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output.positionW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input.position</a:t>
            </a:r>
            <a:r>
              <a:rPr lang="en-US" altLang="ko-KR" sz="1400" dirty="0"/>
              <a:t>, (float3x3)</a:t>
            </a:r>
            <a:r>
              <a:rPr lang="en-US" altLang="ko-KR" sz="1400" dirty="0" err="1"/>
              <a:t>gmtxWorld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output.positionW</a:t>
            </a:r>
            <a:r>
              <a:rPr lang="en-US" altLang="ko-KR" sz="1400" dirty="0"/>
              <a:t> += float3(gmtxWorld._41, gmtxWorld._42, gmtxWorld._43);</a:t>
            </a:r>
          </a:p>
          <a:p>
            <a:r>
              <a:rPr lang="en-US" altLang="ko-KR" sz="1400" dirty="0"/>
              <a:t>    matrix </a:t>
            </a:r>
            <a:r>
              <a:rPr lang="en-US" altLang="ko-KR" sz="1400" dirty="0" err="1"/>
              <a:t>mtxWorldViewProjection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gmtxWorld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gmtxView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mtxWorldViewProjection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mtxWorldViewProjection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gmtxProjection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output.position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(float4(</a:t>
            </a:r>
            <a:r>
              <a:rPr lang="en-US" altLang="ko-KR" sz="1400" dirty="0" err="1"/>
              <a:t>input.position</a:t>
            </a:r>
            <a:r>
              <a:rPr lang="en-US" altLang="ko-KR" sz="1400" dirty="0"/>
              <a:t>, 1.0f), </a:t>
            </a:r>
            <a:r>
              <a:rPr lang="en-US" altLang="ko-KR" sz="1400" dirty="0" err="1"/>
              <a:t>mtxWorldViewProjection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output.texcoord0 </a:t>
            </a:r>
            <a:r>
              <a:rPr lang="en-US" altLang="ko-KR" sz="1400" b="1" dirty="0">
                <a:solidFill>
                  <a:srgbClr val="FF0000"/>
                </a:solidFill>
              </a:rPr>
              <a:t>= input.texcoord0;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  output.texcoord1 </a:t>
            </a:r>
            <a:r>
              <a:rPr lang="en-US" altLang="ko-KR" sz="1400" b="1" dirty="0">
                <a:solidFill>
                  <a:srgbClr val="FF0000"/>
                </a:solidFill>
              </a:rPr>
              <a:t>=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input.texcoord1;</a:t>
            </a:r>
          </a:p>
          <a:p>
            <a:r>
              <a:rPr lang="en-US" altLang="ko-KR" sz="1400" dirty="0" smtClean="0"/>
              <a:t>    return(output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83884" y="4852898"/>
            <a:ext cx="8965256" cy="16004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float4 </a:t>
            </a:r>
            <a:r>
              <a:rPr lang="en-US" altLang="ko-KR" sz="1400" b="1" dirty="0" err="1" smtClean="0"/>
              <a:t>PSTerrain</a:t>
            </a:r>
            <a:r>
              <a:rPr lang="en-US" altLang="ko-KR" sz="1400" dirty="0" smtClean="0"/>
              <a:t>(VS_TERRAIN_OUTPUT </a:t>
            </a:r>
            <a:r>
              <a:rPr lang="en-US" altLang="ko-KR" sz="1400" dirty="0"/>
              <a:t>input) : </a:t>
            </a:r>
            <a:r>
              <a:rPr lang="en-US" altLang="ko-KR" sz="1400" dirty="0" err="1" smtClean="0"/>
              <a:t>SV_Target</a:t>
            </a:r>
            <a:r>
              <a:rPr lang="en-US" altLang="ko-KR" sz="1400" dirty="0" smtClean="0"/>
              <a:t> {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float4 </a:t>
            </a:r>
            <a:r>
              <a:rPr lang="en-US" altLang="ko-KR" sz="1400" dirty="0" err="1"/>
              <a:t>cIllumination</a:t>
            </a:r>
            <a:r>
              <a:rPr lang="en-US" altLang="ko-KR" sz="1400" dirty="0"/>
              <a:t> = Lighting(</a:t>
            </a:r>
            <a:r>
              <a:rPr lang="en-US" altLang="ko-KR" sz="1400" dirty="0" err="1"/>
              <a:t>input.positionW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input.normalW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float4 </a:t>
            </a:r>
            <a:r>
              <a:rPr lang="en-US" altLang="ko-KR" sz="1400" dirty="0" err="1"/>
              <a:t>cBaseTexColor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gtxtBaseTexture.Sample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gTerrainSamplerState</a:t>
            </a:r>
            <a:r>
              <a:rPr lang="en-US" altLang="ko-KR" sz="1400" dirty="0"/>
              <a:t>, input.texcoord0);</a:t>
            </a:r>
          </a:p>
          <a:p>
            <a:r>
              <a:rPr lang="en-US" altLang="ko-KR" sz="1400" dirty="0"/>
              <a:t>    float4 </a:t>
            </a:r>
            <a:r>
              <a:rPr lang="en-US" altLang="ko-KR" sz="1400" dirty="0" err="1"/>
              <a:t>cDetailTexColor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gtxtDetailTexture.Sample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gTerrainSamplerState</a:t>
            </a:r>
            <a:r>
              <a:rPr lang="en-US" altLang="ko-KR" sz="1400" dirty="0"/>
              <a:t>, input.texcoord1);</a:t>
            </a:r>
          </a:p>
          <a:p>
            <a:r>
              <a:rPr lang="en-US" altLang="ko-KR" sz="1400" dirty="0" smtClean="0"/>
              <a:t>    float4 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cIllumination</a:t>
            </a:r>
            <a:r>
              <a:rPr lang="en-US" altLang="ko-KR" sz="1400" dirty="0"/>
              <a:t> * (</a:t>
            </a:r>
            <a:r>
              <a:rPr lang="en-US" altLang="ko-KR" sz="1400" b="1" dirty="0" err="1">
                <a:solidFill>
                  <a:srgbClr val="0000CC"/>
                </a:solidFill>
              </a:rPr>
              <a:t>cBaseTexColor</a:t>
            </a:r>
            <a:r>
              <a:rPr lang="en-US" altLang="ko-KR" sz="1400" b="1" dirty="0">
                <a:solidFill>
                  <a:srgbClr val="0000CC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b="1" dirty="0">
                <a:solidFill>
                  <a:srgbClr val="0000CC"/>
                </a:solidFill>
              </a:rPr>
              <a:t> </a:t>
            </a:r>
            <a:r>
              <a:rPr lang="en-US" altLang="ko-KR" sz="1400" b="1" dirty="0" err="1">
                <a:solidFill>
                  <a:srgbClr val="0000CC"/>
                </a:solidFill>
              </a:rPr>
              <a:t>cDetailTexColor</a:t>
            </a:r>
            <a:r>
              <a:rPr lang="en-US" altLang="ko-KR" sz="1400" dirty="0" smtClean="0"/>
              <a:t>);</a:t>
            </a:r>
            <a:endParaRPr lang="ko-KR" altLang="en-US" sz="1400" dirty="0"/>
          </a:p>
          <a:p>
            <a:r>
              <a:rPr lang="en-US" altLang="ko-KR" sz="1400" dirty="0" smtClean="0"/>
              <a:t>    return(saturate(</a:t>
            </a:r>
            <a:r>
              <a:rPr lang="en-US" altLang="ko-KR" sz="1400" dirty="0" err="1" smtClean="0"/>
              <a:t>cColor</a:t>
            </a:r>
            <a:r>
              <a:rPr lang="en-US" altLang="ko-KR" sz="1400" dirty="0"/>
              <a:t>));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514996" y="3626440"/>
            <a:ext cx="3528000" cy="738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Texture2D </a:t>
            </a:r>
            <a:r>
              <a:rPr lang="en-US" altLang="ko-KR" sz="1400" dirty="0" err="1"/>
              <a:t>gtxtBaseTexture</a:t>
            </a:r>
            <a:r>
              <a:rPr lang="en-US" altLang="ko-KR" sz="1400" dirty="0"/>
              <a:t> : register(t1);</a:t>
            </a:r>
          </a:p>
          <a:p>
            <a:r>
              <a:rPr lang="en-US" altLang="ko-KR" sz="1400" dirty="0"/>
              <a:t>Texture2D </a:t>
            </a:r>
            <a:r>
              <a:rPr lang="en-US" altLang="ko-KR" sz="1400" dirty="0" err="1"/>
              <a:t>gtxtDetailTexture</a:t>
            </a:r>
            <a:r>
              <a:rPr lang="en-US" altLang="ko-KR" sz="1400" dirty="0"/>
              <a:t> : register(t2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/>
              <a:t>Texture2D </a:t>
            </a:r>
            <a:r>
              <a:rPr lang="en-US" altLang="ko-KR" sz="1400" dirty="0" err="1"/>
              <a:t>gtxtAlphaTexture</a:t>
            </a:r>
            <a:r>
              <a:rPr lang="en-US" altLang="ko-KR" sz="1400" dirty="0"/>
              <a:t> : register(t3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5940152" y="908720"/>
            <a:ext cx="3065116" cy="1332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08000" tIns="72000" rIns="108000" bIns="72000" rtlCol="0" anchor="ctr" anchorCtr="0">
            <a:noAutofit/>
          </a:bodyPr>
          <a:lstStyle/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VS_TERRAIN_INPUT {</a:t>
            </a:r>
            <a:endParaRPr lang="en-US" altLang="ko-KR" sz="1400" dirty="0"/>
          </a:p>
          <a:p>
            <a:r>
              <a:rPr lang="en-US" altLang="ko-KR" sz="1400" dirty="0" smtClean="0"/>
              <a:t>    float3 position : </a:t>
            </a:r>
            <a:r>
              <a:rPr lang="en-US" altLang="ko-KR" sz="1400" dirty="0"/>
              <a:t>POSITION;</a:t>
            </a:r>
          </a:p>
          <a:p>
            <a:r>
              <a:rPr lang="en-US" altLang="ko-KR" sz="1400" dirty="0" smtClean="0"/>
              <a:t>    float3 normal</a:t>
            </a:r>
            <a:r>
              <a:rPr lang="en-US" altLang="ko-KR" sz="1400" dirty="0"/>
              <a:t>: NORMAL;</a:t>
            </a:r>
          </a:p>
          <a:p>
            <a:r>
              <a:rPr lang="en-US" altLang="ko-KR" sz="1400" b="1" dirty="0">
                <a:solidFill>
                  <a:srgbClr val="0000CC"/>
                </a:solidFill>
              </a:rPr>
              <a:t>    float2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texcoord0</a:t>
            </a:r>
            <a:r>
              <a:rPr lang="en-US" altLang="ko-KR" sz="1400" b="1" dirty="0">
                <a:solidFill>
                  <a:srgbClr val="0000CC"/>
                </a:solidFill>
              </a:rPr>
              <a:t>: TEXCOORD0;</a:t>
            </a:r>
          </a:p>
          <a:p>
            <a:r>
              <a:rPr lang="en-US" altLang="ko-KR" sz="1400" b="1" dirty="0">
                <a:solidFill>
                  <a:srgbClr val="0000CC"/>
                </a:solidFill>
              </a:rPr>
              <a:t>    float2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texcoord1</a:t>
            </a:r>
            <a:r>
              <a:rPr lang="en-US" altLang="ko-KR" sz="1400" b="1" dirty="0">
                <a:solidFill>
                  <a:srgbClr val="0000CC"/>
                </a:solidFill>
              </a:rPr>
              <a:t>: TEXCOORD1;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125268" y="3256848"/>
            <a:ext cx="2880000" cy="151216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US" altLang="ko-KR" sz="1400" dirty="0" err="1" smtClean="0"/>
              <a:t>struct</a:t>
            </a:r>
            <a:r>
              <a:rPr lang="en-US" altLang="ko-KR" sz="1400" dirty="0" smtClean="0"/>
              <a:t> VS_TERRAIN_OUTPUT {</a:t>
            </a:r>
            <a:endParaRPr lang="en-US" altLang="ko-KR" sz="1400" dirty="0"/>
          </a:p>
          <a:p>
            <a:r>
              <a:rPr lang="en-US" altLang="ko-KR" sz="1400" dirty="0" smtClean="0"/>
              <a:t>    float4 position</a:t>
            </a:r>
            <a:r>
              <a:rPr lang="en-US" altLang="ko-KR" sz="1400" dirty="0"/>
              <a:t>: SV_POSITION;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float3 </a:t>
            </a:r>
            <a:r>
              <a:rPr lang="en-US" altLang="ko-KR" sz="1400" dirty="0" err="1" smtClean="0"/>
              <a:t>positionW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POSITION;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float3 </a:t>
            </a:r>
            <a:r>
              <a:rPr lang="en-US" altLang="ko-KR" sz="1400" dirty="0" err="1" smtClean="0"/>
              <a:t>normalW</a:t>
            </a:r>
            <a:r>
              <a:rPr lang="en-US" altLang="ko-KR" sz="1400" dirty="0"/>
              <a:t>: NORMAL;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0000CC"/>
                </a:solidFill>
              </a:rPr>
              <a:t>float2 </a:t>
            </a:r>
            <a:r>
              <a:rPr lang="en-US" altLang="ko-KR" sz="1400" dirty="0" smtClean="0">
                <a:solidFill>
                  <a:srgbClr val="0000CC"/>
                </a:solidFill>
              </a:rPr>
              <a:t>texcoord0</a:t>
            </a:r>
            <a:r>
              <a:rPr lang="en-US" altLang="ko-KR" sz="1400" dirty="0">
                <a:solidFill>
                  <a:srgbClr val="0000CC"/>
                </a:solidFill>
              </a:rPr>
              <a:t>: TEXCOORD0;</a:t>
            </a:r>
          </a:p>
          <a:p>
            <a:r>
              <a:rPr lang="en-US" altLang="ko-KR" sz="1400" dirty="0">
                <a:solidFill>
                  <a:srgbClr val="0000CC"/>
                </a:solidFill>
              </a:rPr>
              <a:t>    </a:t>
            </a:r>
            <a:r>
              <a:rPr lang="en-US" altLang="ko-KR" sz="1400" dirty="0" smtClean="0">
                <a:solidFill>
                  <a:srgbClr val="0000CC"/>
                </a:solidFill>
              </a:rPr>
              <a:t>float2 </a:t>
            </a:r>
            <a:r>
              <a:rPr lang="en-US" altLang="ko-KR" sz="1400" dirty="0">
                <a:solidFill>
                  <a:srgbClr val="0000CC"/>
                </a:solidFill>
              </a:rPr>
              <a:t>texcoord1: TEXCOORD1;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3884" y="4417367"/>
            <a:ext cx="597600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72000" rIns="72000">
            <a:spAutoFit/>
          </a:bodyPr>
          <a:lstStyle/>
          <a:p>
            <a:r>
              <a:rPr lang="en-US" altLang="ko-KR" sz="1400" dirty="0"/>
              <a:t>output.texcoord1 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(float4(input.texcoord0, 0.0f, 1.0f), </a:t>
            </a:r>
            <a:r>
              <a:rPr lang="en-US" altLang="ko-KR" sz="1400" b="1" dirty="0" err="1">
                <a:solidFill>
                  <a:srgbClr val="0000CC"/>
                </a:solidFill>
              </a:rPr>
              <a:t>gmtxTexture</a:t>
            </a:r>
            <a:r>
              <a:rPr lang="en-US" altLang="ko-KR" sz="1400" dirty="0"/>
              <a:t>);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95536" y="6237312"/>
            <a:ext cx="8352928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    float4 </a:t>
            </a:r>
            <a:r>
              <a:rPr lang="en-US" altLang="ko-KR" sz="1400" dirty="0" err="1"/>
              <a:t>cAlphaTexColor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gtxtAlphaTexture.Sample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gTerrainSamplerState</a:t>
            </a:r>
            <a:r>
              <a:rPr lang="en-US" altLang="ko-KR" sz="1400" dirty="0"/>
              <a:t>, input.texcoord0);</a:t>
            </a:r>
          </a:p>
          <a:p>
            <a:r>
              <a:rPr lang="en-US" altLang="ko-KR" sz="1400" dirty="0"/>
              <a:t>    float4 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cIllumination</a:t>
            </a:r>
            <a:r>
              <a:rPr lang="en-US" altLang="ko-KR" sz="1400" dirty="0"/>
              <a:t> * lerp(</a:t>
            </a:r>
            <a:r>
              <a:rPr lang="en-US" altLang="ko-KR" sz="1400" dirty="0" err="1"/>
              <a:t>cBaseTexColor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cDetailTexColor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cAlphaTexColor.r</a:t>
            </a:r>
            <a:r>
              <a:rPr lang="en-US" altLang="ko-KR" sz="1400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795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블렌딩</a:t>
            </a:r>
            <a:r>
              <a:rPr lang="en-US" altLang="ko-KR" b="1" dirty="0" smtClean="0"/>
              <a:t>(Texture Blending)</a:t>
            </a:r>
          </a:p>
          <a:p>
            <a:pPr lvl="1"/>
            <a:r>
              <a:rPr lang="ko-KR" altLang="en-US" dirty="0" err="1" smtClean="0"/>
              <a:t>블렌딩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(Color)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블렌딩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알파</a:t>
            </a:r>
            <a:r>
              <a:rPr lang="en-US" altLang="ko-KR" dirty="0" smtClean="0"/>
              <a:t>(Alpha)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블렌딩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다중</a:t>
            </a:r>
            <a:r>
              <a:rPr lang="en-US" altLang="ko-KR" b="1" dirty="0" smtClean="0">
                <a:solidFill>
                  <a:srgbClr val="C00000"/>
                </a:solidFill>
              </a:rPr>
              <a:t>-</a:t>
            </a:r>
            <a:r>
              <a:rPr lang="ko-KR" altLang="en-US" b="1" dirty="0" smtClean="0">
                <a:solidFill>
                  <a:srgbClr val="C00000"/>
                </a:solidFill>
              </a:rPr>
              <a:t>패스</a:t>
            </a:r>
            <a:r>
              <a:rPr lang="en-US" altLang="ko-KR" b="1" dirty="0" smtClean="0">
                <a:solidFill>
                  <a:srgbClr val="C00000"/>
                </a:solidFill>
              </a:rPr>
              <a:t>(Multi-Pass)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렌더링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dirty="0" smtClean="0"/>
              <a:t>다중 </a:t>
            </a:r>
            <a:r>
              <a:rPr lang="ko-KR" altLang="en-US" dirty="0" err="1" smtClean="0"/>
              <a:t>텍스쳐링</a:t>
            </a:r>
            <a:r>
              <a:rPr lang="en-US" altLang="ko-KR" dirty="0" smtClean="0"/>
              <a:t>(Multi-Texturing)</a:t>
            </a:r>
            <a:br>
              <a:rPr lang="en-US" altLang="ko-KR" dirty="0" smtClean="0"/>
            </a:br>
            <a:r>
              <a:rPr lang="ko-KR" altLang="en-US" dirty="0" smtClean="0"/>
              <a:t>하나의 정점이 여러 개의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좌표를 가진 경우 여러 개의 </a:t>
            </a:r>
            <a:r>
              <a:rPr lang="ko-KR" altLang="en-US" dirty="0" err="1" smtClean="0"/>
              <a:t>텍스쳐를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매핑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쉐이더</a:t>
            </a:r>
            <a:r>
              <a:rPr lang="ko-KR" altLang="en-US" dirty="0" smtClean="0"/>
              <a:t> 프로그램에서 해결 가능</a:t>
            </a:r>
            <a:r>
              <a:rPr lang="en-US" altLang="ko-KR" dirty="0" smtClean="0"/>
              <a:t>, </a:t>
            </a:r>
            <a:r>
              <a:rPr lang="ko-KR" altLang="en-US" b="1" dirty="0" smtClean="0">
                <a:solidFill>
                  <a:srgbClr val="C00000"/>
                </a:solidFill>
              </a:rPr>
              <a:t>단일</a:t>
            </a:r>
            <a:r>
              <a:rPr lang="en-US" altLang="ko-KR" b="1" dirty="0" smtClean="0">
                <a:solidFill>
                  <a:srgbClr val="C00000"/>
                </a:solidFill>
              </a:rPr>
              <a:t>-</a:t>
            </a:r>
            <a:r>
              <a:rPr lang="ko-KR" altLang="en-US" b="1" dirty="0" smtClean="0">
                <a:solidFill>
                  <a:srgbClr val="C00000"/>
                </a:solidFill>
              </a:rPr>
              <a:t>패스</a:t>
            </a:r>
            <a:r>
              <a:rPr lang="en-US" altLang="ko-KR" b="1" dirty="0" smtClean="0">
                <a:solidFill>
                  <a:srgbClr val="C00000"/>
                </a:solidFill>
              </a:rPr>
              <a:t>(One-Pass)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렌더링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2" name="Picture 2" descr="D:\Working\3D Game Programming\Game Institute\2007\GP1-Lecture Images\GP1_Textbook_img_2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6096" y="4035813"/>
            <a:ext cx="1080000" cy="1080000"/>
          </a:xfrm>
          <a:prstGeom prst="rect">
            <a:avLst/>
          </a:prstGeom>
          <a:noFill/>
        </p:spPr>
      </p:pic>
      <p:pic>
        <p:nvPicPr>
          <p:cNvPr id="13" name="Picture 4" descr="D:\Working\3D Game Programming\Game Institute\2007\GP1-Lecture Images\GP1_Textbook_img_24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8302" y="4035813"/>
            <a:ext cx="1080000" cy="1080000"/>
          </a:xfrm>
          <a:prstGeom prst="rect">
            <a:avLst/>
          </a:prstGeom>
          <a:noFill/>
        </p:spPr>
      </p:pic>
      <p:pic>
        <p:nvPicPr>
          <p:cNvPr id="21" name="Picture 3" descr="D:\Working\3D Game Programming\Game Institute\2007\GP1-Lecture Images\GP1_Textbook_img_2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4035813"/>
            <a:ext cx="1080000" cy="1080000"/>
          </a:xfrm>
          <a:prstGeom prst="rect">
            <a:avLst/>
          </a:prstGeom>
          <a:noFill/>
        </p:spPr>
      </p:pic>
      <p:sp>
        <p:nvSpPr>
          <p:cNvPr id="5" name="등호 4"/>
          <p:cNvSpPr/>
          <p:nvPr/>
        </p:nvSpPr>
        <p:spPr>
          <a:xfrm>
            <a:off x="3506865" y="4359813"/>
            <a:ext cx="432048" cy="432000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2820"/>
            <a:ext cx="1080000" cy="1399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220" y="2438542"/>
            <a:ext cx="1080000" cy="136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94" y="2421091"/>
            <a:ext cx="1116000" cy="140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등호 21"/>
          <p:cNvSpPr/>
          <p:nvPr/>
        </p:nvSpPr>
        <p:spPr>
          <a:xfrm>
            <a:off x="3506865" y="2906818"/>
            <a:ext cx="432048" cy="432000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곱셈 기호 7"/>
          <p:cNvSpPr/>
          <p:nvPr/>
        </p:nvSpPr>
        <p:spPr>
          <a:xfrm>
            <a:off x="1693093" y="2906818"/>
            <a:ext cx="432048" cy="4320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4" descr="D:\Working\3D Game Programming\Game Institute\2007\GP1-Lecture Images\GP1_Textbook_img_258.jpg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24455" y="2528818"/>
            <a:ext cx="1152000" cy="1188000"/>
          </a:xfrm>
          <a:prstGeom prst="rect">
            <a:avLst/>
          </a:prstGeom>
          <a:noFill/>
        </p:spPr>
      </p:pic>
      <p:pic>
        <p:nvPicPr>
          <p:cNvPr id="27" name="Picture 5" descr="D:\Working\3D Game Programming\Game Institute\2007\GP1-Lecture Images\GP1_Textbook_img_257.jpg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02318" y="2528818"/>
            <a:ext cx="1152000" cy="1188000"/>
          </a:xfrm>
          <a:prstGeom prst="rect">
            <a:avLst/>
          </a:prstGeom>
          <a:noFill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19" y="3999813"/>
            <a:ext cx="1149672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456" y="3999813"/>
            <a:ext cx="1152000" cy="11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 descr="E:\Working\3D Game Programming\Lecture Note\따라하기\LabProject(15-Sprite)\LabProject\Data\Explosion_0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785" y="5417675"/>
            <a:ext cx="1152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456" y="5417675"/>
            <a:ext cx="1152000" cy="1323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17675"/>
            <a:ext cx="1085625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02" y="5417675"/>
            <a:ext cx="109125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834" y="5417675"/>
            <a:ext cx="1084258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등호 39"/>
          <p:cNvSpPr/>
          <p:nvPr/>
        </p:nvSpPr>
        <p:spPr>
          <a:xfrm>
            <a:off x="3494469" y="5741675"/>
            <a:ext cx="432048" cy="432000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곱셈 기호 40"/>
          <p:cNvSpPr/>
          <p:nvPr/>
        </p:nvSpPr>
        <p:spPr>
          <a:xfrm>
            <a:off x="1680697" y="5741675"/>
            <a:ext cx="432048" cy="4320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곱셈 기호 27"/>
          <p:cNvSpPr/>
          <p:nvPr/>
        </p:nvSpPr>
        <p:spPr>
          <a:xfrm>
            <a:off x="1691680" y="4365104"/>
            <a:ext cx="432048" cy="4320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3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atin typeface="+mn-lt"/>
              </a:rPr>
              <a:t>알파 </a:t>
            </a:r>
            <a:r>
              <a:rPr lang="ko-KR" altLang="en-US" b="1" dirty="0" err="1" smtClean="0">
                <a:latin typeface="+mn-lt"/>
              </a:rPr>
              <a:t>블렌딩</a:t>
            </a:r>
            <a:r>
              <a:rPr lang="en-US" altLang="ko-KR" b="1" dirty="0" smtClean="0">
                <a:latin typeface="+mn-lt"/>
              </a:rPr>
              <a:t>(Alpha Blending)</a:t>
            </a:r>
            <a:r>
              <a:rPr lang="ko-KR" altLang="en-US" smtClean="0">
                <a:latin typeface="+mn-lt"/>
              </a:rPr>
              <a:t> </a:t>
            </a:r>
          </a:p>
          <a:p>
            <a:pPr lvl="1"/>
            <a:r>
              <a:rPr lang="ko-KR" altLang="en-US" dirty="0" smtClean="0">
                <a:latin typeface="+mn-lt"/>
              </a:rPr>
              <a:t>정점의 알파 값을 사용하여 </a:t>
            </a:r>
            <a:r>
              <a:rPr lang="ko-KR" altLang="en-US" dirty="0" err="1" smtClean="0">
                <a:latin typeface="+mn-lt"/>
              </a:rPr>
              <a:t>블렌딩을</a:t>
            </a:r>
            <a:r>
              <a:rPr lang="ko-KR" altLang="en-US" dirty="0" smtClean="0">
                <a:latin typeface="+mn-lt"/>
              </a:rPr>
              <a:t> 하는 </a:t>
            </a:r>
            <a:r>
              <a:rPr lang="ko-KR" altLang="en-US" dirty="0" err="1" smtClean="0">
                <a:latin typeface="+mn-lt"/>
              </a:rPr>
              <a:t>블렌딩</a:t>
            </a:r>
            <a:endParaRPr lang="en-US" altLang="ko-KR" dirty="0" smtClean="0">
              <a:latin typeface="+mn-lt"/>
            </a:endParaRPr>
          </a:p>
          <a:p>
            <a:pPr lvl="1"/>
            <a:r>
              <a:rPr lang="ko-KR" altLang="en-US" dirty="0" smtClean="0">
                <a:latin typeface="+mn-lt"/>
              </a:rPr>
              <a:t>주로 투명 효과</a:t>
            </a:r>
            <a:r>
              <a:rPr lang="en-US" altLang="ko-KR" dirty="0" smtClean="0">
                <a:latin typeface="+mn-lt"/>
              </a:rPr>
              <a:t>(Transparent Effect)</a:t>
            </a:r>
            <a:r>
              <a:rPr lang="ko-KR" altLang="en-US" smtClean="0">
                <a:latin typeface="+mn-lt"/>
              </a:rPr>
              <a:t>를 위하여 사용</a:t>
            </a:r>
            <a:endParaRPr lang="en-US" altLang="ko-KR" dirty="0" smtClean="0">
              <a:latin typeface="+mn-lt"/>
            </a:endParaRPr>
          </a:p>
          <a:p>
            <a:pPr lvl="1"/>
            <a:r>
              <a:rPr lang="ko-KR" altLang="en-US" dirty="0" smtClean="0">
                <a:latin typeface="+mn-lt"/>
              </a:rPr>
              <a:t>정점의 색상 뿐 아니라 알파 값도 </a:t>
            </a:r>
            <a:r>
              <a:rPr lang="ko-KR" altLang="en-US" dirty="0" err="1" smtClean="0">
                <a:latin typeface="+mn-lt"/>
              </a:rPr>
              <a:t>보간된다</a:t>
            </a:r>
            <a:r>
              <a:rPr lang="en-US" altLang="ko-KR" dirty="0" smtClean="0">
                <a:latin typeface="+mn-lt"/>
              </a:rPr>
              <a:t>.</a:t>
            </a:r>
          </a:p>
          <a:p>
            <a:pPr lvl="1"/>
            <a:r>
              <a:rPr lang="ko-KR" altLang="en-US" b="1" dirty="0" smtClean="0">
                <a:solidFill>
                  <a:srgbClr val="C00000"/>
                </a:solidFill>
                <a:latin typeface="+mn-lt"/>
              </a:rPr>
              <a:t>정점의 색상</a:t>
            </a:r>
            <a:r>
              <a:rPr lang="en-US" altLang="ko-KR" b="1" dirty="0" smtClean="0">
                <a:solidFill>
                  <a:srgbClr val="C00000"/>
                </a:solidFill>
                <a:latin typeface="+mn-lt"/>
              </a:rPr>
              <a:t>, </a:t>
            </a:r>
            <a:r>
              <a:rPr lang="ko-KR" altLang="en-US" b="1" smtClean="0">
                <a:solidFill>
                  <a:srgbClr val="C00000"/>
                </a:solidFill>
                <a:latin typeface="+mn-lt"/>
              </a:rPr>
              <a:t>재질의 </a:t>
            </a:r>
            <a:r>
              <a:rPr lang="ko-KR" altLang="en-US" b="1" dirty="0" smtClean="0">
                <a:solidFill>
                  <a:srgbClr val="C00000"/>
                </a:solidFill>
                <a:latin typeface="+mn-lt"/>
              </a:rPr>
              <a:t>색상</a:t>
            </a:r>
            <a:r>
              <a:rPr lang="en-US" altLang="ko-KR" b="1" dirty="0" smtClean="0">
                <a:solidFill>
                  <a:srgbClr val="C00000"/>
                </a:solidFill>
                <a:latin typeface="+mn-lt"/>
              </a:rPr>
              <a:t>, </a:t>
            </a:r>
            <a:r>
              <a:rPr lang="ko-KR" altLang="en-US" b="1" dirty="0" err="1" smtClean="0">
                <a:solidFill>
                  <a:srgbClr val="C00000"/>
                </a:solidFill>
                <a:latin typeface="+mn-lt"/>
              </a:rPr>
              <a:t>텍스쳐</a:t>
            </a:r>
            <a:r>
              <a:rPr lang="ko-KR" altLang="en-US" b="1" dirty="0" smtClean="0">
                <a:solidFill>
                  <a:srgbClr val="C00000"/>
                </a:solidFill>
                <a:latin typeface="+mn-lt"/>
              </a:rPr>
              <a:t> 색상</a:t>
            </a:r>
            <a:endParaRPr lang="ko-KR" altLang="en-US" b="1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3160"/>
            <a:ext cx="3462463" cy="23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D:\Working\3D Game Programming\Game Institute\2007\GP1-Lecture Images\GP1_Textbook_img_2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2135" y="1909537"/>
            <a:ext cx="2967037" cy="23780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31994" y="2266727"/>
            <a:ext cx="936000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0x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ff</a:t>
            </a:r>
            <a:r>
              <a:rPr lang="en-US" altLang="ko-KR" sz="1400" dirty="0" smtClean="0"/>
              <a:t>ffffff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573765" y="2240969"/>
            <a:ext cx="936000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0x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ff</a:t>
            </a:r>
            <a:r>
              <a:rPr lang="en-US" altLang="ko-KR" sz="1400" dirty="0" smtClean="0"/>
              <a:t>ffffff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137830" y="3598291"/>
            <a:ext cx="936000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0x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ff</a:t>
            </a:r>
            <a:r>
              <a:rPr lang="en-US" altLang="ko-KR" sz="1400" dirty="0" smtClean="0"/>
              <a:t>ffffff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579601" y="3338297"/>
            <a:ext cx="936000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0x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00</a:t>
            </a:r>
            <a:r>
              <a:rPr lang="en-US" altLang="ko-KR" sz="1400" dirty="0" smtClean="0"/>
              <a:t>ffffff</a:t>
            </a:r>
            <a:endParaRPr lang="ko-KR" altLang="en-US" sz="1400" dirty="0"/>
          </a:p>
        </p:txBody>
      </p:sp>
      <p:pic>
        <p:nvPicPr>
          <p:cNvPr id="10" name="Picture 2" descr="D:\Working\3D Game Programming\Game Institute\2007\GP1-Lecture Images\GP1_Textbook_img_27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2024" y="5026332"/>
            <a:ext cx="1620000" cy="1620000"/>
          </a:xfrm>
          <a:prstGeom prst="rect">
            <a:avLst/>
          </a:prstGeom>
          <a:noFill/>
        </p:spPr>
      </p:pic>
      <p:pic>
        <p:nvPicPr>
          <p:cNvPr id="11" name="Picture 3" descr="D:\Working\3D Game Programming\Game Institute\2007\GP1-Lecture Images\GP1_Textbook_img_27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7301" y="5026342"/>
            <a:ext cx="1620000" cy="1620000"/>
          </a:xfrm>
          <a:prstGeom prst="rect">
            <a:avLst/>
          </a:prstGeom>
          <a:noFill/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9992" y="4365104"/>
            <a:ext cx="4206452" cy="23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300192" y="1124744"/>
            <a:ext cx="240898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정점 색상의 알파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: 0x40(64)</a:t>
            </a:r>
          </a:p>
          <a:p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75%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투명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= 25%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불투명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73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블렌딩</a:t>
            </a:r>
            <a:r>
              <a:rPr lang="en-US" altLang="ko-KR" b="1" dirty="0" smtClean="0"/>
              <a:t>(Blending)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2849300" y="1597433"/>
            <a:ext cx="5971172" cy="3631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아래쪽 화살표 29"/>
          <p:cNvSpPr/>
          <p:nvPr/>
        </p:nvSpPr>
        <p:spPr>
          <a:xfrm>
            <a:off x="989050" y="1375150"/>
            <a:ext cx="288000" cy="28575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1703430" y="1375150"/>
            <a:ext cx="288000" cy="28575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16402" y="1353125"/>
            <a:ext cx="57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C00000"/>
                </a:solidFill>
              </a:rPr>
              <a:t>RGB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27397" y="1362793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Alpha</a:t>
            </a:r>
            <a:endParaRPr lang="ko-KR" altLang="en-US" sz="1400" b="1" dirty="0"/>
          </a:p>
        </p:txBody>
      </p:sp>
      <p:sp>
        <p:nvSpPr>
          <p:cNvPr id="34" name="다이아몬드 33"/>
          <p:cNvSpPr/>
          <p:nvPr/>
        </p:nvSpPr>
        <p:spPr>
          <a:xfrm>
            <a:off x="395536" y="1616867"/>
            <a:ext cx="2143140" cy="1428760"/>
          </a:xfrm>
          <a:prstGeom prst="diamon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72000" rIns="72000" rtlCol="0" anchor="ctr"/>
          <a:lstStyle/>
          <a:p>
            <a:pPr algn="ctr"/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알파 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블렌딩</a:t>
            </a:r>
            <a:endParaRPr lang="en-US" altLang="ko-KR" sz="1400" b="1" dirty="0" smtClean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활성화</a:t>
            </a:r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?</a:t>
            </a:r>
            <a:endParaRPr lang="ko-KR" altLang="en-US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5" name="아래쪽 화살표 34"/>
          <p:cNvSpPr/>
          <p:nvPr/>
        </p:nvSpPr>
        <p:spPr>
          <a:xfrm>
            <a:off x="1332471" y="3090939"/>
            <a:ext cx="288000" cy="5760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66976" y="3695734"/>
            <a:ext cx="1428760" cy="10715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웃는 얼굴 36"/>
          <p:cNvSpPr/>
          <p:nvPr/>
        </p:nvSpPr>
        <p:spPr>
          <a:xfrm>
            <a:off x="1159885" y="3930787"/>
            <a:ext cx="642942" cy="642942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83504" y="4770008"/>
            <a:ext cx="200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프레임버퍼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27533" y="1791992"/>
            <a:ext cx="57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RGB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86323" y="255862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Alpha</a:t>
            </a:r>
            <a:endParaRPr lang="ko-KR" altLang="en-US" sz="1400" b="1" dirty="0"/>
          </a:p>
        </p:txBody>
      </p:sp>
      <p:sp>
        <p:nvSpPr>
          <p:cNvPr id="41" name="오른쪽 화살표 40"/>
          <p:cNvSpPr/>
          <p:nvPr/>
        </p:nvSpPr>
        <p:spPr>
          <a:xfrm>
            <a:off x="2497154" y="2053030"/>
            <a:ext cx="1080000" cy="288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2497154" y="2349142"/>
            <a:ext cx="1080000" cy="2880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아래쪽 화살표 42"/>
          <p:cNvSpPr/>
          <p:nvPr/>
        </p:nvSpPr>
        <p:spPr>
          <a:xfrm>
            <a:off x="4739298" y="2976874"/>
            <a:ext cx="500066" cy="72212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280442" y="3757101"/>
            <a:ext cx="1428760" cy="10715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066128" y="4831375"/>
            <a:ext cx="185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프레임버퍼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7199457" y="1792819"/>
            <a:ext cx="1428760" cy="107157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7098544" y="2886399"/>
            <a:ext cx="1653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프레임버퍼</a:t>
            </a:r>
          </a:p>
        </p:txBody>
      </p:sp>
      <p:sp>
        <p:nvSpPr>
          <p:cNvPr id="73" name="해 72"/>
          <p:cNvSpPr/>
          <p:nvPr/>
        </p:nvSpPr>
        <p:spPr>
          <a:xfrm>
            <a:off x="4532541" y="3828539"/>
            <a:ext cx="928694" cy="928694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해 73"/>
          <p:cNvSpPr/>
          <p:nvPr/>
        </p:nvSpPr>
        <p:spPr>
          <a:xfrm>
            <a:off x="7463199" y="1864257"/>
            <a:ext cx="928800" cy="928800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74"/>
          <p:cNvSpPr/>
          <p:nvPr/>
        </p:nvSpPr>
        <p:spPr>
          <a:xfrm flipH="1">
            <a:off x="6433642" y="2033854"/>
            <a:ext cx="714380" cy="288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75"/>
          <p:cNvSpPr/>
          <p:nvPr/>
        </p:nvSpPr>
        <p:spPr>
          <a:xfrm flipH="1">
            <a:off x="6433642" y="2349142"/>
            <a:ext cx="714380" cy="28800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6527090" y="1772816"/>
            <a:ext cx="57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00CC"/>
                </a:solidFill>
              </a:rPr>
              <a:t>RGB</a:t>
            </a:r>
            <a:endParaRPr lang="ko-KR" altLang="en-US" sz="1400" b="1" dirty="0">
              <a:solidFill>
                <a:srgbClr val="0000CC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490019" y="2565574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Alpha</a:t>
            </a:r>
            <a:endParaRPr lang="ko-KR" altLang="en-US" sz="14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95536" y="3185832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아니오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80" name="웃는 얼굴 79"/>
          <p:cNvSpPr/>
          <p:nvPr/>
        </p:nvSpPr>
        <p:spPr>
          <a:xfrm>
            <a:off x="4697427" y="3971415"/>
            <a:ext cx="642942" cy="642942"/>
          </a:xfrm>
          <a:prstGeom prst="smileyFac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3600703" y="1670571"/>
            <a:ext cx="2809493" cy="13697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tIns="216000" bIns="216000" rtlCol="0" anchor="ctr" anchorCtr="0">
            <a:noAutofit/>
          </a:bodyPr>
          <a:lstStyle/>
          <a:p>
            <a:pPr algn="ctr"/>
            <a:endParaRPr lang="en-US" altLang="ko-KR" sz="1400" b="1" dirty="0"/>
          </a:p>
          <a:p>
            <a:pPr algn="ctr"/>
            <a:endParaRPr lang="en-US" altLang="ko-KR" sz="1400" b="1" dirty="0" smtClean="0"/>
          </a:p>
        </p:txBody>
      </p:sp>
      <p:sp>
        <p:nvSpPr>
          <p:cNvPr id="86" name="TextBox 85"/>
          <p:cNvSpPr txBox="1"/>
          <p:nvPr/>
        </p:nvSpPr>
        <p:spPr>
          <a:xfrm>
            <a:off x="2425146" y="1817992"/>
            <a:ext cx="424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예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/>
          </p:nvPr>
        </p:nvGraphicFramePr>
        <p:xfrm>
          <a:off x="2849298" y="5826968"/>
          <a:ext cx="5912552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78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6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Alpha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Red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Green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Blue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80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ff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128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255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2849300" y="5373216"/>
            <a:ext cx="591255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블렌딩은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일반적으로 픽셀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쉐이더의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출력 값과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렌더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타겟의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값을 결합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288528" y="3104129"/>
            <a:ext cx="57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C00000"/>
                </a:solidFill>
              </a:rPr>
              <a:t>RGB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48064" y="3104129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Alpha</a:t>
            </a:r>
            <a:endParaRPr lang="ko-KR" altLang="en-US" sz="1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211959" y="2203372"/>
            <a:ext cx="1596685" cy="30777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b="1" dirty="0" smtClean="0"/>
              <a:t>Operation</a:t>
            </a:r>
            <a:endParaRPr lang="ko-KR" altLang="en-US" sz="1400" b="1" dirty="0"/>
          </a:p>
        </p:txBody>
      </p:sp>
      <p:sp>
        <p:nvSpPr>
          <p:cNvPr id="50" name="직사각형 49"/>
          <p:cNvSpPr/>
          <p:nvPr/>
        </p:nvSpPr>
        <p:spPr>
          <a:xfrm>
            <a:off x="2886012" y="1132855"/>
            <a:ext cx="2304000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altLang="ko-KR" sz="1400" b="1" dirty="0" smtClean="0"/>
              <a:t>Source * </a:t>
            </a:r>
            <a:r>
              <a:rPr lang="en-US" altLang="ko-KR" sz="1400" b="1" dirty="0" err="1" smtClean="0"/>
              <a:t>SrcBlend</a:t>
            </a:r>
            <a:endParaRPr lang="en-US" altLang="ko-KR" sz="1400" b="1" dirty="0"/>
          </a:p>
        </p:txBody>
      </p:sp>
      <p:sp>
        <p:nvSpPr>
          <p:cNvPr id="51" name="직사각형 50"/>
          <p:cNvSpPr/>
          <p:nvPr/>
        </p:nvSpPr>
        <p:spPr>
          <a:xfrm>
            <a:off x="5340592" y="1124744"/>
            <a:ext cx="936104" cy="324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altLang="ko-KR" sz="1400" b="1" dirty="0" err="1" smtClean="0"/>
              <a:t>BlendOp</a:t>
            </a:r>
            <a:endParaRPr lang="en-US" altLang="ko-KR" sz="1400" b="1" dirty="0"/>
          </a:p>
        </p:txBody>
      </p:sp>
      <p:sp>
        <p:nvSpPr>
          <p:cNvPr id="52" name="직사각형 51"/>
          <p:cNvSpPr/>
          <p:nvPr/>
        </p:nvSpPr>
        <p:spPr>
          <a:xfrm>
            <a:off x="6438862" y="1132855"/>
            <a:ext cx="2304000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Destination</a:t>
            </a:r>
            <a:r>
              <a:rPr lang="en-US" altLang="ko-KR" sz="1400" b="1" dirty="0" smtClean="0"/>
              <a:t> * </a:t>
            </a:r>
            <a:r>
              <a:rPr lang="en-US" altLang="ko-KR" sz="1400" b="1" dirty="0" err="1" smtClean="0"/>
              <a:t>DestBlend</a:t>
            </a:r>
            <a:r>
              <a:rPr lang="en-US" altLang="ko-KR" sz="1400" b="1" dirty="0" smtClean="0"/>
              <a:t> </a:t>
            </a:r>
            <a:endParaRPr lang="en-US" altLang="ko-KR" sz="1400" b="1" dirty="0"/>
          </a:p>
        </p:txBody>
      </p:sp>
      <p:sp>
        <p:nvSpPr>
          <p:cNvPr id="4" name="직사각형 3"/>
          <p:cNvSpPr/>
          <p:nvPr/>
        </p:nvSpPr>
        <p:spPr>
          <a:xfrm>
            <a:off x="5928217" y="3996107"/>
            <a:ext cx="270000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72000" rIns="72000">
            <a:spAutoFit/>
          </a:bodyPr>
          <a:lstStyle/>
          <a:p>
            <a:r>
              <a:rPr lang="en-US" altLang="ko-KR" sz="1400" b="1" dirty="0" smtClean="0"/>
              <a:t>Source: 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쉐이더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출력 색상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b="1" dirty="0" smtClean="0"/>
              <a:t>Destination: </a:t>
            </a:r>
            <a:r>
              <a:rPr lang="ko-KR" altLang="en-US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렌더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타겟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색상</a:t>
            </a:r>
            <a:r>
              <a:rPr lang="en-US" altLang="ko-KR" sz="1400" b="1" dirty="0" smtClean="0"/>
              <a:t> 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3853353" y="1817992"/>
            <a:ext cx="2304192" cy="307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b="1" dirty="0"/>
              <a:t>Source * </a:t>
            </a:r>
            <a:r>
              <a:rPr lang="en-US" altLang="ko-KR" sz="1400" b="1" dirty="0" err="1"/>
              <a:t>SrcBlend</a:t>
            </a:r>
            <a:endParaRPr lang="en-US" altLang="ko-KR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853353" y="2588350"/>
            <a:ext cx="2304192" cy="30777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1400" b="1" dirty="0"/>
              <a:t>Destination * </a:t>
            </a:r>
            <a:r>
              <a:rPr lang="en-US" altLang="ko-KR" sz="1400" b="1" dirty="0" err="1"/>
              <a:t>DestBlend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55" name="직사각형 54"/>
          <p:cNvSpPr/>
          <p:nvPr/>
        </p:nvSpPr>
        <p:spPr>
          <a:xfrm>
            <a:off x="169004" y="5571817"/>
            <a:ext cx="2530788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dirty="0" smtClean="0"/>
              <a:t>float4</a:t>
            </a:r>
            <a:r>
              <a:rPr lang="en-US" altLang="ko-KR" sz="1400" dirty="0" smtClean="0"/>
              <a:t> PS(VS_OUTPUT </a:t>
            </a:r>
            <a:r>
              <a:rPr lang="en-US" altLang="ko-KR" sz="1400" dirty="0"/>
              <a:t>input) </a:t>
            </a:r>
          </a:p>
          <a:p>
            <a:r>
              <a:rPr lang="en-US" altLang="ko-KR" sz="1400" dirty="0" smtClean="0"/>
              <a:t>{ </a:t>
            </a:r>
            <a:endParaRPr lang="en-US" altLang="ko-KR" sz="1400" dirty="0"/>
          </a:p>
          <a:p>
            <a:r>
              <a:rPr lang="en-US" altLang="ko-KR" sz="1400" dirty="0" smtClean="0"/>
              <a:t>    …</a:t>
            </a:r>
            <a:endParaRPr lang="en-US" altLang="ko-KR" sz="1400" dirty="0"/>
          </a:p>
          <a:p>
            <a:r>
              <a:rPr lang="en-US" altLang="ko-KR" sz="1400" dirty="0" smtClean="0"/>
              <a:t>    return(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cSourceColor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9752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블렌딩</a:t>
            </a:r>
            <a:r>
              <a:rPr lang="en-US" altLang="ko-KR" b="1" dirty="0" smtClean="0"/>
              <a:t>(Blending)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4189778" y="1556816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순서도: 대체 처리 46"/>
          <p:cNvSpPr/>
          <p:nvPr/>
        </p:nvSpPr>
        <p:spPr>
          <a:xfrm>
            <a:off x="3577778" y="1196752"/>
            <a:ext cx="1224000" cy="36000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블렌딩</a:t>
            </a:r>
            <a:r>
              <a:rPr lang="ko-KR" altLang="en-US" sz="1200" dirty="0" smtClean="0"/>
              <a:t> 시작</a:t>
            </a:r>
            <a:endParaRPr lang="ko-KR" altLang="en-US" sz="1200" dirty="0"/>
          </a:p>
        </p:txBody>
      </p:sp>
      <p:sp>
        <p:nvSpPr>
          <p:cNvPr id="49" name="순서도: 대체 처리 48"/>
          <p:cNvSpPr/>
          <p:nvPr/>
        </p:nvSpPr>
        <p:spPr>
          <a:xfrm>
            <a:off x="3613778" y="4365104"/>
            <a:ext cx="1152000" cy="432000"/>
          </a:xfrm>
          <a:prstGeom prst="flowChartAlternateProces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rgbClr val="FF00FF"/>
                </a:solidFill>
              </a:rPr>
              <a:t>블렌딩</a:t>
            </a:r>
            <a:r>
              <a:rPr lang="ko-KR" altLang="en-US" sz="1200" dirty="0" smtClean="0">
                <a:solidFill>
                  <a:srgbClr val="FF00FF"/>
                </a:solidFill>
              </a:rPr>
              <a:t> 연산</a:t>
            </a:r>
            <a:endParaRPr lang="en-US" altLang="ko-KR" sz="1200" dirty="0" smtClean="0">
              <a:solidFill>
                <a:srgbClr val="FF00FF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rgbClr val="FF00FF"/>
                </a:solidFill>
              </a:rPr>
              <a:t>(</a:t>
            </a:r>
            <a:r>
              <a:rPr lang="en-US" altLang="ko-KR" sz="1200" dirty="0" err="1" smtClean="0">
                <a:solidFill>
                  <a:srgbClr val="FF00FF"/>
                </a:solidFill>
              </a:rPr>
              <a:t>BlendOp</a:t>
            </a:r>
            <a:r>
              <a:rPr lang="en-US" altLang="ko-KR" sz="1200" dirty="0" smtClean="0">
                <a:solidFill>
                  <a:srgbClr val="FF00FF"/>
                </a:solidFill>
              </a:rPr>
              <a:t>)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50" name="순서도: 대체 처리 49"/>
          <p:cNvSpPr/>
          <p:nvPr/>
        </p:nvSpPr>
        <p:spPr>
          <a:xfrm>
            <a:off x="3577778" y="6309320"/>
            <a:ext cx="1224000" cy="360040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tIns="108000" bIns="108000" rtlCol="0" anchor="ctr"/>
          <a:lstStyle/>
          <a:p>
            <a:pPr algn="ctr"/>
            <a:r>
              <a:rPr lang="ko-KR" altLang="en-US" sz="1200" dirty="0" err="1" smtClean="0"/>
              <a:t>블렌딩</a:t>
            </a:r>
            <a:r>
              <a:rPr lang="ko-KR" altLang="en-US" sz="1200" dirty="0" smtClean="0"/>
              <a:t> 종료</a:t>
            </a:r>
            <a:endParaRPr lang="ko-KR" alt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3217778" y="5037413"/>
            <a:ext cx="1944000" cy="8840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08000" tIns="72000" rIns="108000" bIns="72000" rtlCol="0" anchor="ctr" anchorCtr="1">
            <a:spAutoFit/>
          </a:bodyPr>
          <a:lstStyle/>
          <a:p>
            <a:pPr algn="ctr"/>
            <a:r>
              <a:rPr lang="ko-KR" altLang="en-US" sz="1200" dirty="0" err="1" smtClean="0"/>
              <a:t>렌더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타겟</a:t>
            </a:r>
            <a:r>
              <a:rPr lang="ko-KR" altLang="en-US" sz="1200" dirty="0" smtClean="0"/>
              <a:t> 쓰기 </a:t>
            </a:r>
            <a:r>
              <a:rPr lang="ko-KR" altLang="en-US" sz="1200" dirty="0" err="1" smtClean="0"/>
              <a:t>매스크</a:t>
            </a:r>
            <a:r>
              <a:rPr lang="en-US" altLang="ko-KR" sz="1200" dirty="0" smtClean="0"/>
              <a:t>(Write Mask)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적용하고 결과를 저장한다</a:t>
            </a:r>
            <a:endParaRPr lang="ko-KR" altLang="en-US" sz="1200" dirty="0"/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4189778" y="2514692"/>
            <a:ext cx="0" cy="28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4189778" y="4808303"/>
            <a:ext cx="0" cy="216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189778" y="5927018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16200000" flipH="1">
            <a:off x="4609468" y="2590649"/>
            <a:ext cx="3129797" cy="2314766"/>
          </a:xfrm>
          <a:prstGeom prst="bentConnector3">
            <a:avLst>
              <a:gd name="adj1" fmla="val -341"/>
            </a:avLst>
          </a:prstGeom>
          <a:ln w="19050"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판단 55"/>
          <p:cNvSpPr/>
          <p:nvPr/>
        </p:nvSpPr>
        <p:spPr>
          <a:xfrm>
            <a:off x="3109778" y="1793409"/>
            <a:ext cx="2160000" cy="756000"/>
          </a:xfrm>
          <a:prstGeom prst="flowChartDecision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dirty="0" err="1" smtClean="0"/>
              <a:t>블렌딩이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활성화되었는가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5109073" y="1894530"/>
            <a:ext cx="703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아니오</a:t>
            </a:r>
            <a:endParaRPr lang="ko-KR" altLang="en-US" sz="12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4263422" y="2499860"/>
            <a:ext cx="378898" cy="276999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</a:rPr>
              <a:t>예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39838" y="5037413"/>
            <a:ext cx="1584000" cy="88407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72000" rIns="108000" bIns="72000" rtlCol="0" anchor="ctr" anchorCtr="1">
            <a:noAutofit/>
          </a:bodyPr>
          <a:lstStyle/>
          <a:p>
            <a:pPr algn="ctr"/>
            <a:r>
              <a:rPr lang="ko-KR" altLang="en-US" sz="1200" dirty="0" smtClean="0"/>
              <a:t>픽셀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쉐이더</a:t>
            </a:r>
            <a:r>
              <a:rPr lang="ko-KR" altLang="en-US" sz="1200" dirty="0" smtClean="0"/>
              <a:t> 출력을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사용한다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1907704" y="2204864"/>
            <a:ext cx="1341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C00000"/>
                </a:solidFill>
              </a:rPr>
              <a:t>입력 소스 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1</a:t>
            </a:r>
          </a:p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SrcBlend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en-US" altLang="ko-KR" sz="1200" b="1" dirty="0" smtClean="0">
                <a:solidFill>
                  <a:srgbClr val="C0000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C00000"/>
                </a:solidFill>
              </a:rPr>
              <a:t>SrcBlendAlpha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)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3294209" y="2814381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5097828" y="2814381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294209" y="2814381"/>
            <a:ext cx="1809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아래쪽 화살표 64"/>
          <p:cNvSpPr/>
          <p:nvPr/>
        </p:nvSpPr>
        <p:spPr>
          <a:xfrm>
            <a:off x="2503154" y="2830634"/>
            <a:ext cx="324000" cy="3240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6" name="TextBox 65"/>
          <p:cNvSpPr txBox="1"/>
          <p:nvPr/>
        </p:nvSpPr>
        <p:spPr>
          <a:xfrm>
            <a:off x="5076056" y="2204864"/>
            <a:ext cx="146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00FF"/>
                </a:solidFill>
              </a:rPr>
              <a:t>입력 소스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2</a:t>
            </a:r>
          </a:p>
          <a:p>
            <a:pPr algn="ctr"/>
            <a:r>
              <a:rPr lang="en-US" altLang="ko-KR" sz="1200" b="1" dirty="0" smtClean="0">
                <a:solidFill>
                  <a:srgbClr val="0000FF"/>
                </a:solidFill>
              </a:rPr>
              <a:t>(</a:t>
            </a:r>
            <a:r>
              <a:rPr lang="en-US" altLang="ko-KR" sz="1200" b="1" dirty="0" err="1">
                <a:solidFill>
                  <a:srgbClr val="0000FF"/>
                </a:solidFill>
              </a:rPr>
              <a:t>D</a:t>
            </a:r>
            <a:r>
              <a:rPr lang="en-US" altLang="ko-KR" sz="1200" b="1" dirty="0" err="1" smtClean="0">
                <a:solidFill>
                  <a:srgbClr val="0000FF"/>
                </a:solidFill>
              </a:rPr>
              <a:t>estBlend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)</a:t>
            </a:r>
          </a:p>
          <a:p>
            <a:pPr algn="ctr"/>
            <a:r>
              <a:rPr lang="en-US" altLang="ko-KR" sz="1200" b="1" dirty="0" smtClean="0">
                <a:solidFill>
                  <a:srgbClr val="0000FF"/>
                </a:solidFill>
              </a:rPr>
              <a:t>(</a:t>
            </a:r>
            <a:r>
              <a:rPr lang="en-US" altLang="ko-KR" sz="1200" b="1" dirty="0" err="1">
                <a:solidFill>
                  <a:srgbClr val="0000FF"/>
                </a:solidFill>
              </a:rPr>
              <a:t>D</a:t>
            </a:r>
            <a:r>
              <a:rPr lang="en-US" altLang="ko-KR" sz="1200" b="1" dirty="0" err="1" smtClean="0">
                <a:solidFill>
                  <a:srgbClr val="0000FF"/>
                </a:solidFill>
              </a:rPr>
              <a:t>estBlendAlpha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67" name="아래쪽 화살표 66"/>
          <p:cNvSpPr/>
          <p:nvPr/>
        </p:nvSpPr>
        <p:spPr>
          <a:xfrm>
            <a:off x="5511892" y="2830634"/>
            <a:ext cx="324000" cy="3240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68" name="꺾인 연결선 67"/>
          <p:cNvCxnSpPr/>
          <p:nvPr/>
        </p:nvCxnSpPr>
        <p:spPr>
          <a:xfrm rot="16200000" flipH="1">
            <a:off x="3297540" y="3851747"/>
            <a:ext cx="468000" cy="468000"/>
          </a:xfrm>
          <a:prstGeom prst="bentConnector3">
            <a:avLst/>
          </a:prstGeom>
          <a:ln w="31750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꺾인 연결선 68"/>
          <p:cNvCxnSpPr/>
          <p:nvPr/>
        </p:nvCxnSpPr>
        <p:spPr>
          <a:xfrm rot="5400000">
            <a:off x="4635628" y="3851746"/>
            <a:ext cx="468000" cy="468000"/>
          </a:xfrm>
          <a:prstGeom prst="bentConnector3">
            <a:avLst/>
          </a:prstGeom>
          <a:ln w="31750">
            <a:solidFill>
              <a:srgbClr val="0000FF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/>
          <p:nvPr/>
        </p:nvCxnSpPr>
        <p:spPr>
          <a:xfrm rot="5400000">
            <a:off x="5678772" y="4462129"/>
            <a:ext cx="180000" cy="3132000"/>
          </a:xfrm>
          <a:prstGeom prst="bentConnector2">
            <a:avLst/>
          </a:prstGeom>
          <a:ln w="19050">
            <a:solidFill>
              <a:srgbClr val="FF0000"/>
            </a:solidFill>
            <a:prstDash val="soli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24218" y="3179974"/>
            <a:ext cx="2304000" cy="7200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108000" tIns="72000" rIns="108000" bIns="72000" rtlCol="0" anchor="ctr" anchorCtr="1">
            <a:spAutoFit/>
          </a:bodyPr>
          <a:lstStyle/>
          <a:p>
            <a:pPr algn="ctr"/>
            <a:r>
              <a:rPr lang="ko-KR" altLang="en-US" sz="1200" dirty="0" smtClean="0"/>
              <a:t>입력 소스를 계산한다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사전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블렌드</a:t>
            </a:r>
            <a:r>
              <a:rPr lang="ko-KR" altLang="en-US" sz="1200" dirty="0" smtClean="0"/>
              <a:t> 연산</a:t>
            </a:r>
            <a:r>
              <a:rPr lang="en-US" altLang="ko-KR" sz="1200" dirty="0" smtClean="0"/>
              <a:t>)</a:t>
            </a:r>
          </a:p>
          <a:p>
            <a:pPr algn="ctr"/>
            <a:r>
              <a:rPr lang="en-US" altLang="ko-KR" sz="1400" b="1" dirty="0" smtClean="0">
                <a:solidFill>
                  <a:srgbClr val="0000CC"/>
                </a:solidFill>
              </a:rPr>
              <a:t>Source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* </a:t>
            </a:r>
            <a:r>
              <a:rPr lang="en-US" altLang="ko-KR" sz="1400" b="1" dirty="0" err="1" smtClean="0"/>
              <a:t>SrcBlend</a:t>
            </a:r>
            <a:endParaRPr lang="en-US" altLang="ko-KR" sz="12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4535161" y="3176217"/>
            <a:ext cx="2304000" cy="720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108000" tIns="72000" rIns="108000" bIns="72000" rtlCol="0" anchor="ctr" anchorCtr="1">
            <a:spAutoFit/>
          </a:bodyPr>
          <a:lstStyle/>
          <a:p>
            <a:pPr algn="ctr"/>
            <a:r>
              <a:rPr lang="ko-KR" altLang="en-US" sz="1200" dirty="0" smtClean="0"/>
              <a:t>입력 소스를 계산한다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사전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블렌드</a:t>
            </a:r>
            <a:r>
              <a:rPr lang="ko-KR" altLang="en-US" sz="1200" dirty="0" smtClean="0"/>
              <a:t> 연산</a:t>
            </a:r>
            <a:r>
              <a:rPr lang="en-US" altLang="ko-KR" sz="1200" dirty="0" smtClean="0"/>
              <a:t>)</a:t>
            </a:r>
          </a:p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Destination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* </a:t>
            </a:r>
            <a:r>
              <a:rPr lang="en-US" altLang="ko-KR" sz="1400" b="1" dirty="0" err="1"/>
              <a:t>DestBlend</a:t>
            </a:r>
            <a:r>
              <a:rPr lang="en-US" altLang="ko-KR" sz="1400" b="1" dirty="0"/>
              <a:t>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15816" y="5217838"/>
            <a:ext cx="270000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rIns="72000">
            <a:spAutoFit/>
          </a:bodyPr>
          <a:lstStyle/>
          <a:p>
            <a:r>
              <a:rPr lang="en-US" altLang="ko-KR" sz="1400" b="1" dirty="0" smtClean="0"/>
              <a:t>Source: 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픽셀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쉐이더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출력 색상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b="1" dirty="0" smtClean="0"/>
              <a:t>Destination: </a:t>
            </a:r>
            <a:r>
              <a:rPr lang="ko-KR" altLang="en-US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렌더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타겟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색상</a:t>
            </a:r>
            <a:r>
              <a:rPr lang="en-US" altLang="ko-KR" sz="1400" b="1" dirty="0" smtClean="0"/>
              <a:t> </a:t>
            </a:r>
            <a:endParaRPr lang="ko-KR" altLang="en-US" sz="1400" dirty="0"/>
          </a:p>
        </p:txBody>
      </p:sp>
      <p:cxnSp>
        <p:nvCxnSpPr>
          <p:cNvPr id="33" name="꺾인 연결선 32"/>
          <p:cNvCxnSpPr/>
          <p:nvPr/>
        </p:nvCxnSpPr>
        <p:spPr>
          <a:xfrm rot="5400000">
            <a:off x="5870886" y="4796508"/>
            <a:ext cx="0" cy="1368000"/>
          </a:xfrm>
          <a:prstGeom prst="bentConnector2">
            <a:avLst/>
          </a:prstGeom>
          <a:ln w="19050">
            <a:solidFill>
              <a:srgbClr val="0D18F3"/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3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블렌드</a:t>
            </a:r>
            <a:r>
              <a:rPr lang="ko-KR" altLang="en-US" b="1" dirty="0" smtClean="0"/>
              <a:t> 상태</a:t>
            </a:r>
            <a:r>
              <a:rPr lang="en-US" altLang="ko-KR" b="1" dirty="0"/>
              <a:t>(Blend State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객체의 생성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4" y="1197120"/>
            <a:ext cx="8928992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HRESULT ID3D11Device::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CreateBlendState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D3D11_BLEND_DESC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pBlendStateDesc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ID3D11BlendState **</a:t>
            </a:r>
            <a:r>
              <a:rPr lang="en-US" altLang="ko-KR" sz="1400" dirty="0" err="1"/>
              <a:t>ppBlendState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); 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279209" y="2420888"/>
            <a:ext cx="4796847" cy="22467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D3D11_RENDER_TARGET_BLEND_DESC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BOOL 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SrcBlend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 </a:t>
            </a:r>
            <a:r>
              <a:rPr lang="en-US" altLang="ko-KR" sz="1400" dirty="0" err="1"/>
              <a:t>DestBlend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D3D11_BLEND_OP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BlendOp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 </a:t>
            </a:r>
            <a:r>
              <a:rPr lang="en-US" altLang="ko-KR" sz="1400" dirty="0" err="1"/>
              <a:t>SrcBlendAlpha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 </a:t>
            </a:r>
            <a:r>
              <a:rPr lang="en-US" altLang="ko-KR" sz="1400" dirty="0" err="1"/>
              <a:t>DestBlendAlpha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D3D11_BLEND_OP </a:t>
            </a:r>
            <a:r>
              <a:rPr lang="en-US" altLang="ko-KR" sz="1400" dirty="0" err="1"/>
              <a:t>BlendOpAlpha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UINT8 </a:t>
            </a:r>
            <a:r>
              <a:rPr lang="en-US" altLang="ko-KR" sz="1400" dirty="0" err="1"/>
              <a:t>RenderTargetWriteMask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D3D11_RENDER_TARGET_BLEND_DESC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5257574" y="2627615"/>
            <a:ext cx="3490890" cy="41857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D3D11_BLEND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D3D11_BLEND_ZERO,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D3D11_BLEND_ONE,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D3D11_BLEND_SRC_COLOR, 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D3D11_BLEND_INV_SRC_COLOR,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D3D11_BLEND_SRC_ALPHA,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D3D11_BLEND_INV_SRC_ALPHA,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D3D11_BLEND_DEST_ALPHA, 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D3D11_BLEND_INV_DEST_ALPHA,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D3D11_BLEND_DEST_COLOR,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D3D11_BLEND_INV_DEST_COLOR,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D3D11_BLEND_SRC_ALPHA_SAT,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D3D11_BLEND_BLEND_FACTOR 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D3D11_BLEND_INV_BLEND_FACTOR,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D3D11_BLEND_SRC1_COLOR,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D3D11_BLEND_INV_SRC1_COLOR,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D3D11_BLEND_SRC1_ALPHA,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D3D11_BLEND_INV_SRC1_ALPHA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</a:t>
            </a:r>
            <a:r>
              <a:rPr lang="en-US" altLang="ko-KR" sz="1400" dirty="0"/>
              <a:t>;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279208" y="4869160"/>
            <a:ext cx="4796847" cy="160043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enum</a:t>
            </a:r>
            <a:r>
              <a:rPr lang="en-US" altLang="ko-KR" sz="1400" dirty="0"/>
              <a:t> D3D11_BLEND_OP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D3D11_BLEND_OP_ADD,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D3D11_BLEND_OP_SUBTRACT,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D3D11_BLEND_OP_REV_SUBTRACT,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D3D11_BLEND_OP_MIN,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D3D11_BLEND_OP_MAX </a:t>
            </a:r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D3D11_BLEND_OP</a:t>
            </a:r>
            <a:r>
              <a:rPr lang="en-US" altLang="ko-KR" sz="1400" dirty="0"/>
              <a:t>;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3995936" y="1721300"/>
            <a:ext cx="4968552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D3D11_BLEND_DESC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BOOL </a:t>
            </a:r>
            <a:r>
              <a:rPr lang="en-US" altLang="ko-KR" sz="1400" dirty="0" err="1"/>
              <a:t>AlphaToCoverageEnable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BOOL </a:t>
            </a:r>
            <a:r>
              <a:rPr lang="en-US" altLang="ko-KR" sz="1400" dirty="0" err="1"/>
              <a:t>IndependentBlendEnable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D3D11_RENDER_TARGET_BLEND_DESC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RenderTarget</a:t>
            </a:r>
            <a:r>
              <a:rPr lang="en-US" altLang="ko-KR" sz="1400" dirty="0"/>
              <a:t>[8];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923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블렌드</a:t>
            </a:r>
            <a:r>
              <a:rPr lang="ko-KR" altLang="en-US" b="1" dirty="0" smtClean="0"/>
              <a:t> 상태</a:t>
            </a:r>
            <a:r>
              <a:rPr lang="en-US" altLang="ko-KR" b="1" dirty="0"/>
              <a:t>(Blend State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객체의 생성</a:t>
            </a:r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83902"/>
              </p:ext>
            </p:extLst>
          </p:nvPr>
        </p:nvGraphicFramePr>
        <p:xfrm>
          <a:off x="179513" y="3550505"/>
          <a:ext cx="8784975" cy="801720"/>
        </p:xfrm>
        <a:graphic>
          <a:graphicData uri="http://schemas.openxmlformats.org/drawingml/2006/table">
            <a:tbl>
              <a:tblPr/>
              <a:tblGrid>
                <a:gridCol w="223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/>
                        <a:t>AlphaToCoverageEnable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다중 샘플링을 위해 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Alpha-to-coverage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를 사용하는가</a:t>
                      </a:r>
                      <a:r>
                        <a:rPr lang="en-US" altLang="ko-KR" sz="1400" dirty="0" smtClean="0"/>
                        <a:t> 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IndependentBlendEnable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여러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렌더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타겟에서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독립적인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블렌딩을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하는가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FALSE(</a:t>
                      </a:r>
                      <a:r>
                        <a:rPr lang="en-US" altLang="ko-KR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RenderTarget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[0]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만 사용</a:t>
                      </a:r>
                      <a:r>
                        <a:rPr lang="en-US" altLang="ko-KR" sz="1400" dirty="0" smtClean="0"/>
                        <a:t>)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RenderTarget</a:t>
                      </a:r>
                      <a:r>
                        <a:rPr lang="en-US" altLang="ko-KR" sz="1400" dirty="0" smtClean="0"/>
                        <a:t>[8]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각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렌더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대한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블렌딩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출력 병합 단계에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8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개까지의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렌더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타겟을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설정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07504" y="1196752"/>
            <a:ext cx="8928992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HRESULT ID3D11Device::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CreateBlendState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D3D11_BLEND_DESC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pBlendStateDesc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ID3D11BlendState **</a:t>
            </a:r>
            <a:r>
              <a:rPr lang="en-US" altLang="ko-KR" sz="1400" dirty="0" err="1"/>
              <a:t>ppBlendState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); 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323528" y="2267240"/>
            <a:ext cx="5112568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D3D11_BLEND_DESC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BOOL </a:t>
            </a:r>
            <a:r>
              <a:rPr lang="en-US" altLang="ko-KR" sz="1400" dirty="0" err="1"/>
              <a:t>AlphaToCoverageEnable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BOOL </a:t>
            </a:r>
            <a:r>
              <a:rPr lang="en-US" altLang="ko-KR" sz="1400" dirty="0" err="1"/>
              <a:t>IndependentBlendEnable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D3D11_RENDER_TARGET_BLEND_DESC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RenderTarget</a:t>
            </a:r>
            <a:r>
              <a:rPr lang="en-US" altLang="ko-KR" sz="1400" dirty="0"/>
              <a:t>[</a:t>
            </a:r>
            <a:r>
              <a:rPr lang="en-US" altLang="ko-KR" sz="1400" b="1" dirty="0">
                <a:solidFill>
                  <a:srgbClr val="C00000"/>
                </a:solidFill>
              </a:rPr>
              <a:t>8</a:t>
            </a:r>
            <a:r>
              <a:rPr lang="en-US" altLang="ko-KR" sz="1400" dirty="0"/>
              <a:t>];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923928" y="1889249"/>
            <a:ext cx="482453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최대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4096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개의 구별되는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블렌드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상태 객체를 생성 가능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같은 </a:t>
            </a:r>
            <a:r>
              <a:rPr lang="ko-KR" altLang="en-US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블렌드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상태에 대하여 같은 인터페이스 반환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7504" y="4581128"/>
            <a:ext cx="8928992" cy="11695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void ID3D11DeviceContext::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OMSetBlendState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ID3D11BlendState *</a:t>
            </a:r>
            <a:r>
              <a:rPr lang="en-US" altLang="ko-KR" sz="1400" b="1" dirty="0" err="1">
                <a:solidFill>
                  <a:srgbClr val="0000FF"/>
                </a:solidFill>
              </a:rPr>
              <a:t>pBlendState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FLOAT </a:t>
            </a:r>
            <a:r>
              <a:rPr lang="en-US" altLang="ko-KR" sz="1400" dirty="0" err="1" smtClean="0"/>
              <a:t>BlendFactor</a:t>
            </a:r>
            <a:r>
              <a:rPr lang="en-US" altLang="ko-KR" sz="1400" dirty="0" smtClean="0"/>
              <a:t>[4],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UINT </a:t>
            </a:r>
            <a:r>
              <a:rPr lang="en-US" altLang="ko-KR" sz="1400" dirty="0" err="1"/>
              <a:t>SampleMask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);</a:t>
            </a:r>
            <a:endParaRPr lang="ko-KR" altLang="en-US" sz="14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113389"/>
              </p:ext>
            </p:extLst>
          </p:nvPr>
        </p:nvGraphicFramePr>
        <p:xfrm>
          <a:off x="179512" y="5867640"/>
          <a:ext cx="8784975" cy="801720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2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>
                          <a:solidFill>
                            <a:srgbClr val="0000FF"/>
                          </a:solidFill>
                        </a:rPr>
                        <a:t>pBlendState</a:t>
                      </a:r>
                      <a:endParaRPr lang="en-US" altLang="ko-KR" sz="14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상태 객체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인터페이스 </a:t>
                      </a:r>
                      <a:r>
                        <a:rPr lang="ko-KR" alt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포린터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NULL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기본 </a:t>
                      </a:r>
                      <a:r>
                        <a:rPr lang="ko-KR" alt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상태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BlendFactor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팩터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색상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D3D11_BLEND_BLEND_FACTOR, D3D11_BLEND_INV_BLEND_FACTOR</a:t>
                      </a:r>
                      <a:r>
                        <a:rPr lang="en-US" altLang="ko-KR" sz="1400" dirty="0" smtClean="0"/>
                        <a:t>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err="1" smtClean="0"/>
                        <a:t>SampleMask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32-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비트 샘플 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Coverage,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어떤 샘플이 변경될 것인가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dirty="0" smtClean="0"/>
                        <a:t>0xffffffff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46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블렌드</a:t>
            </a:r>
            <a:r>
              <a:rPr lang="ko-KR" altLang="en-US" b="1" dirty="0"/>
              <a:t> 상태</a:t>
            </a:r>
            <a:r>
              <a:rPr lang="en-US" altLang="ko-KR" b="1" dirty="0"/>
              <a:t>(Blend State)</a:t>
            </a:r>
            <a:r>
              <a:rPr lang="ko-KR" altLang="en-US" b="1" dirty="0"/>
              <a:t> 객체의 생성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72002"/>
              </p:ext>
            </p:extLst>
          </p:nvPr>
        </p:nvGraphicFramePr>
        <p:xfrm>
          <a:off x="179513" y="4629728"/>
          <a:ext cx="8784975" cy="2137920"/>
        </p:xfrm>
        <a:graphic>
          <a:graphicData uri="http://schemas.openxmlformats.org/drawingml/2006/table">
            <a:tbl>
              <a:tblPr/>
              <a:tblGrid>
                <a:gridCol w="2232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/>
                        <a:t>BlendEnable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블렌딩을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활성화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>
                          <a:solidFill>
                            <a:srgbClr val="0000CC"/>
                          </a:solidFill>
                        </a:rPr>
                        <a:t>SrcBlend</a:t>
                      </a:r>
                      <a:endParaRPr lang="en-US" sz="1400" b="1" dirty="0">
                        <a:solidFill>
                          <a:srgbClr val="0000CC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색상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연산의 첫 번째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피연산자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사전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연산을 포함할 수 있음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>
                          <a:solidFill>
                            <a:srgbClr val="0000CC"/>
                          </a:solidFill>
                        </a:rPr>
                        <a:t>DestBlend</a:t>
                      </a:r>
                      <a:endParaRPr lang="en-US" sz="1400" b="1" dirty="0">
                        <a:solidFill>
                          <a:srgbClr val="0000CC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색상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연산의 두 번째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피연산자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사전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연산을 포함할 수 있음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 smtClean="0">
                          <a:solidFill>
                            <a:srgbClr val="C00000"/>
                          </a:solidFill>
                        </a:rPr>
                        <a:t>BlendOp</a:t>
                      </a:r>
                      <a:endParaRPr lang="en-US" altLang="ko-KR" sz="140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색상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연산자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(RGB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색상을 결합하는 방법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>
                          <a:solidFill>
                            <a:srgbClr val="0000CC"/>
                          </a:solidFill>
                        </a:rPr>
                        <a:t>SrcBlendAlpha</a:t>
                      </a:r>
                      <a:endParaRPr lang="en-US" sz="1400" b="1" dirty="0">
                        <a:solidFill>
                          <a:srgbClr val="0000CC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연산의 첫 번째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피연산자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사전 </a:t>
                      </a:r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연산을 포함할 수 있음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>
                          <a:solidFill>
                            <a:srgbClr val="0000CC"/>
                          </a:solidFill>
                        </a:rPr>
                        <a:t>DestBlendAlpha</a:t>
                      </a:r>
                      <a:endParaRPr lang="en-US" sz="1400" b="1" dirty="0">
                        <a:solidFill>
                          <a:srgbClr val="0000CC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연산의 두 번째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피연산자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>
                          <a:solidFill>
                            <a:srgbClr val="C00000"/>
                          </a:solidFill>
                        </a:rPr>
                        <a:t>BlendOpAlpha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 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연산자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</a:t>
                      </a:r>
                      <a:r>
                        <a:rPr lang="ko-KR" altLang="en-US" sz="1400" dirty="0" err="1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알파값을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결합하는 방법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b="1" dirty="0" err="1" smtClean="0">
                          <a:solidFill>
                            <a:srgbClr val="FF00FF"/>
                          </a:solidFill>
                        </a:rPr>
                        <a:t>RenderTargetWriteMask</a:t>
                      </a:r>
                      <a:endParaRPr lang="en-US" sz="1400" b="1" dirty="0">
                        <a:solidFill>
                          <a:srgbClr val="FF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블렌드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적용할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매스크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(8-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비트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), </a:t>
                      </a:r>
                      <a:r>
                        <a:rPr lang="en-US" altLang="ko-KR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ORing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07504" y="1197120"/>
            <a:ext cx="8928992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HRESULT ID3D11Device::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CreateBlendState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D3D11_BLEND_DESC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pBlendStateDesc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ID3D11BlendState **</a:t>
            </a:r>
            <a:r>
              <a:rPr lang="en-US" altLang="ko-KR" sz="1400" dirty="0" err="1"/>
              <a:t>ppBlendState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); 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304967" y="2055582"/>
            <a:ext cx="4796847" cy="22467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D3D11_RENDER_TARGET_BLEND_DESC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BOOL 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SrcBlend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 </a:t>
            </a:r>
            <a:r>
              <a:rPr lang="en-US" altLang="ko-KR" sz="1400" dirty="0" err="1"/>
              <a:t>DestBlend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D3D11_BLEND_OP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BlendOp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 </a:t>
            </a:r>
            <a:r>
              <a:rPr lang="en-US" altLang="ko-KR" sz="1400" dirty="0" err="1"/>
              <a:t>SrcBlendAlpha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 </a:t>
            </a:r>
            <a:r>
              <a:rPr lang="en-US" altLang="ko-KR" sz="1400" dirty="0" err="1"/>
              <a:t>DestBlendAlpha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D3D11_BLEND_OP </a:t>
            </a:r>
            <a:r>
              <a:rPr lang="en-US" altLang="ko-KR" sz="1400" dirty="0" err="1"/>
              <a:t>BlendOpAlpha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FF00FF"/>
                </a:solidFill>
              </a:rPr>
              <a:t>UINT8 </a:t>
            </a:r>
            <a:r>
              <a:rPr lang="en-US" altLang="ko-KR" sz="1400" b="1" dirty="0" err="1">
                <a:solidFill>
                  <a:srgbClr val="FF00FF"/>
                </a:solidFill>
              </a:rPr>
              <a:t>RenderTargetWriteMask</a:t>
            </a:r>
            <a:r>
              <a:rPr lang="en-US" altLang="ko-KR" sz="1400" dirty="0"/>
              <a:t>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D3D11_RENDER_TARGET_BLEND_DESC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779912" y="1721300"/>
            <a:ext cx="5112568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D3D11_BLEND_DESC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BOOL </a:t>
            </a:r>
            <a:r>
              <a:rPr lang="en-US" altLang="ko-KR" sz="1400" dirty="0" err="1"/>
              <a:t>AlphaToCoverageEnable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BOOL </a:t>
            </a:r>
            <a:r>
              <a:rPr lang="en-US" altLang="ko-KR" sz="1400" dirty="0" err="1"/>
              <a:t>IndependentBlendEnable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D3D11_RENDER_TARGET_BLEND_DESC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RenderTarget</a:t>
            </a:r>
            <a:r>
              <a:rPr lang="en-US" altLang="ko-KR" sz="1400" dirty="0"/>
              <a:t>[8];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3757071" y="2998494"/>
            <a:ext cx="287675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FF"/>
                </a:solidFill>
              </a:rPr>
              <a:t>D3D11_COLOR_WRITE_ENABLE</a:t>
            </a:r>
            <a:r>
              <a:rPr lang="en-US" altLang="ko-KR" sz="1400" b="1" dirty="0"/>
              <a:t> </a:t>
            </a:r>
            <a:endParaRPr lang="ko-KR" altLang="en-US" sz="14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37210"/>
              </p:ext>
            </p:extLst>
          </p:nvPr>
        </p:nvGraphicFramePr>
        <p:xfrm>
          <a:off x="3923928" y="3341766"/>
          <a:ext cx="4968552" cy="1336200"/>
        </p:xfrm>
        <a:graphic>
          <a:graphicData uri="http://schemas.openxmlformats.org/drawingml/2006/table">
            <a:tbl>
              <a:tblPr/>
              <a:tblGrid>
                <a:gridCol w="330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D3D11_COLOR_WRITE_ENABLE_RED 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에 쓰기 허용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D3D11_COLOR_WRITE_ENABLE_GREEN 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G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쓰기 허용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D3D11_COLOR_WRITE_ENABLE_BLUE 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B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쓰기 허용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D3D11_COLOR_WRITE_ENABLE_ALPHA 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A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에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쓰기 허용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D3D11_COLOR_WRITE_ENABLE_ALL 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RGBA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에 쓰기 허용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16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D3D11_BLEND</a:t>
            </a:r>
            <a:r>
              <a:rPr lang="en-US" altLang="ko-KR" b="1" dirty="0" smtClean="0">
                <a:solidFill>
                  <a:srgbClr val="0000CC"/>
                </a:solidFill>
              </a:rPr>
              <a:t>/</a:t>
            </a:r>
            <a:r>
              <a:rPr lang="en-US" altLang="ko-KR" b="1" dirty="0" smtClean="0"/>
              <a:t>D3D11_BLEND_OP 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1638"/>
              </p:ext>
            </p:extLst>
          </p:nvPr>
        </p:nvGraphicFramePr>
        <p:xfrm>
          <a:off x="144576" y="2198288"/>
          <a:ext cx="8856984" cy="4543080"/>
        </p:xfrm>
        <a:graphic>
          <a:graphicData uri="http://schemas.openxmlformats.org/drawingml/2006/table">
            <a:tbl>
              <a:tblPr/>
              <a:tblGrid>
                <a:gridCol w="3024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2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D3D11_BLEND_ZERO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검정색 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(0, 0, 0, 0)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D3D11_BLEND_ONE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흰색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(1,1,1,1)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D3D11_BLEND_SRC_COLOR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픽셀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출력 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(RGB), 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R</a:t>
                      </a:r>
                      <a:r>
                        <a:rPr lang="en-US" altLang="ko-KR" sz="1400" baseline="-25000" dirty="0" err="1" smtClean="0"/>
                        <a:t>s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G</a:t>
                      </a:r>
                      <a:r>
                        <a:rPr lang="en-US" altLang="ko-KR" sz="1400" baseline="-25000" dirty="0" err="1" smtClean="0"/>
                        <a:t>s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B</a:t>
                      </a:r>
                      <a:r>
                        <a:rPr lang="en-US" altLang="ko-KR" sz="1400" baseline="-25000" dirty="0" err="1" smtClean="0"/>
                        <a:t>s</a:t>
                      </a:r>
                      <a:r>
                        <a:rPr lang="en-US" altLang="ko-KR" sz="1400" dirty="0" smtClean="0"/>
                        <a:t>, A</a:t>
                      </a:r>
                      <a:r>
                        <a:rPr lang="en-US" altLang="ko-KR" sz="1400" baseline="-25000" dirty="0" smtClean="0"/>
                        <a:t>s</a:t>
                      </a:r>
                      <a:r>
                        <a:rPr lang="en-US" altLang="ko-KR" sz="1400" dirty="0" smtClean="0"/>
                        <a:t>)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D3D11_BLEND_INV_SRC_COLOR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픽셀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출력 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(RGB)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보색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dirty="0" smtClean="0"/>
                        <a:t>(1 - </a:t>
                      </a:r>
                      <a:r>
                        <a:rPr lang="en-US" altLang="ko-KR" sz="1400" dirty="0" err="1" smtClean="0"/>
                        <a:t>R</a:t>
                      </a:r>
                      <a:r>
                        <a:rPr lang="en-US" altLang="ko-KR" sz="1400" baseline="-25000" dirty="0" err="1" smtClean="0"/>
                        <a:t>s</a:t>
                      </a:r>
                      <a:r>
                        <a:rPr lang="en-US" altLang="ko-KR" sz="1400" dirty="0" smtClean="0"/>
                        <a:t>, 1 - </a:t>
                      </a:r>
                      <a:r>
                        <a:rPr lang="en-US" altLang="ko-KR" sz="1400" dirty="0" err="1" smtClean="0"/>
                        <a:t>G</a:t>
                      </a:r>
                      <a:r>
                        <a:rPr lang="en-US" altLang="ko-KR" sz="1400" baseline="-25000" dirty="0" err="1" smtClean="0"/>
                        <a:t>s</a:t>
                      </a:r>
                      <a:r>
                        <a:rPr lang="en-US" altLang="ko-KR" sz="1400" dirty="0" smtClean="0"/>
                        <a:t>, 1 - </a:t>
                      </a:r>
                      <a:r>
                        <a:rPr lang="en-US" altLang="ko-KR" sz="1400" dirty="0" err="1" smtClean="0"/>
                        <a:t>B</a:t>
                      </a:r>
                      <a:r>
                        <a:rPr lang="en-US" altLang="ko-KR" sz="1400" baseline="-25000" dirty="0" err="1" smtClean="0"/>
                        <a:t>s</a:t>
                      </a:r>
                      <a:r>
                        <a:rPr lang="en-US" altLang="ko-KR" sz="1400" dirty="0" smtClean="0"/>
                        <a:t>, 1 - A</a:t>
                      </a:r>
                      <a:r>
                        <a:rPr lang="en-US" altLang="ko-KR" sz="1400" baseline="-25000" dirty="0" smtClean="0"/>
                        <a:t>s</a:t>
                      </a:r>
                      <a:r>
                        <a:rPr lang="en-US" altLang="ko-KR" sz="1400" dirty="0" smtClean="0"/>
                        <a:t>)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D3D11_BLEND_DEST_COLOR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렌더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(RGB), </a:t>
                      </a:r>
                      <a:r>
                        <a:rPr lang="en-US" altLang="ko-KR" sz="1400" dirty="0" smtClean="0"/>
                        <a:t>(R</a:t>
                      </a:r>
                      <a:r>
                        <a:rPr lang="en-US" altLang="ko-KR" sz="1400" baseline="-25000" dirty="0" smtClean="0"/>
                        <a:t>d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G</a:t>
                      </a:r>
                      <a:r>
                        <a:rPr lang="en-US" altLang="ko-KR" sz="1400" baseline="-25000" dirty="0" err="1" smtClean="0"/>
                        <a:t>d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B</a:t>
                      </a:r>
                      <a:r>
                        <a:rPr lang="en-US" altLang="ko-KR" sz="1400" baseline="-25000" dirty="0" err="1" smtClean="0"/>
                        <a:t>d</a:t>
                      </a:r>
                      <a:r>
                        <a:rPr lang="en-US" altLang="ko-KR" sz="1400" dirty="0" smtClean="0"/>
                        <a:t>, A</a:t>
                      </a:r>
                      <a:r>
                        <a:rPr lang="en-US" altLang="ko-KR" sz="1400" baseline="-25000" dirty="0" smtClean="0"/>
                        <a:t>d</a:t>
                      </a:r>
                      <a:r>
                        <a:rPr lang="en-US" altLang="ko-KR" sz="1400" dirty="0" smtClean="0"/>
                        <a:t>)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D3D11_BLEND_INV_DEST_COLOR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렌더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(RGB)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보색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da-DK" altLang="ko-KR" sz="1400" dirty="0" smtClean="0"/>
                        <a:t>(1 - R</a:t>
                      </a:r>
                      <a:r>
                        <a:rPr lang="da-DK" altLang="ko-KR" sz="1400" baseline="-25000" dirty="0" smtClean="0"/>
                        <a:t>d</a:t>
                      </a:r>
                      <a:r>
                        <a:rPr lang="da-DK" altLang="ko-KR" sz="1400" dirty="0" smtClean="0"/>
                        <a:t>, 1 - G</a:t>
                      </a:r>
                      <a:r>
                        <a:rPr lang="da-DK" altLang="ko-KR" sz="1400" baseline="-25000" dirty="0" smtClean="0"/>
                        <a:t>d</a:t>
                      </a:r>
                      <a:r>
                        <a:rPr lang="da-DK" altLang="ko-KR" sz="1400" dirty="0" smtClean="0"/>
                        <a:t>, 1 - B</a:t>
                      </a:r>
                      <a:r>
                        <a:rPr lang="da-DK" altLang="ko-KR" sz="1400" baseline="-25000" dirty="0" smtClean="0"/>
                        <a:t>d</a:t>
                      </a:r>
                      <a:r>
                        <a:rPr lang="da-DK" altLang="ko-KR" sz="1400" dirty="0" smtClean="0"/>
                        <a:t>, 1 - A</a:t>
                      </a:r>
                      <a:r>
                        <a:rPr lang="da-DK" altLang="ko-KR" sz="1400" baseline="-25000" dirty="0" smtClean="0"/>
                        <a:t>d</a:t>
                      </a:r>
                      <a:r>
                        <a:rPr lang="da-DK" altLang="ko-KR" sz="1400" dirty="0" smtClean="0"/>
                        <a:t>)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D3D11_BLEND_SRC_ALPHA_SAT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픽셀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출력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알파값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(A), </a:t>
                      </a:r>
                      <a:r>
                        <a:rPr lang="en-US" altLang="ko-KR" sz="1400" dirty="0" smtClean="0"/>
                        <a:t>A</a:t>
                      </a:r>
                      <a:r>
                        <a:rPr lang="en-US" altLang="ko-KR" sz="1400" baseline="-25000" dirty="0" smtClean="0"/>
                        <a:t>s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</a:t>
                      </a:r>
                      <a:r>
                        <a:rPr lang="en-US" altLang="ko-KR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1</a:t>
                      </a:r>
                      <a:r>
                        <a:rPr lang="ko-KR" altLang="en-US" sz="1400" kern="1200" baseline="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보다 작도록 </a:t>
                      </a:r>
                      <a:r>
                        <a:rPr lang="ko-KR" altLang="en-US" sz="14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클램핑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D3D11_BLEND_SRC_ALPHA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픽셀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출력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알파값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(A), </a:t>
                      </a:r>
                      <a:r>
                        <a:rPr lang="en-US" altLang="ko-KR" sz="1400" dirty="0" smtClean="0"/>
                        <a:t>A</a:t>
                      </a:r>
                      <a:r>
                        <a:rPr lang="en-US" altLang="ko-KR" sz="1400" baseline="-25000" dirty="0" smtClean="0"/>
                        <a:t>s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D3D11_BLEND_INV_SRC_ALPHA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픽셀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출력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알파값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(A)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보수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dirty="0" smtClean="0"/>
                        <a:t>1 - A</a:t>
                      </a:r>
                      <a:r>
                        <a:rPr lang="en-US" altLang="ko-KR" sz="1400" baseline="-25000" dirty="0" smtClean="0"/>
                        <a:t>s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D3D11_BLEND_DEST_ALPHA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렌더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알파값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(A), </a:t>
                      </a:r>
                      <a:r>
                        <a:rPr lang="en-US" altLang="ko-KR" sz="1400" dirty="0" smtClean="0"/>
                        <a:t>A</a:t>
                      </a:r>
                      <a:r>
                        <a:rPr lang="en-US" altLang="ko-KR" sz="1400" baseline="-25000" dirty="0" smtClean="0"/>
                        <a:t>d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D3D11_BLEND_INV_DEST_ALPHA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렌더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타겟의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알파값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(A)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보수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dirty="0" smtClean="0"/>
                        <a:t>1 - A</a:t>
                      </a:r>
                      <a:r>
                        <a:rPr lang="en-US" altLang="ko-KR" sz="1400" baseline="-25000" dirty="0" smtClean="0"/>
                        <a:t>d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D3D11_BLEND_BLEND_FACTOR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블렌딩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팩터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</a:t>
                      </a:r>
                      <a:r>
                        <a:rPr lang="en-US" altLang="ko-KR" sz="1400" dirty="0" err="1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OMSetBlendState</a:t>
                      </a:r>
                      <a:r>
                        <a:rPr lang="en-US" altLang="ko-KR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() </a:t>
                      </a:r>
                      <a:r>
                        <a:rPr lang="ko-KR" altLang="en-US" sz="1400" dirty="0" smtClean="0"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함수에서 설정하는 색상 값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D3D11_BLEND_INV_BLEND_FACTOR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블렌딩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팩터의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보색</a:t>
                      </a:r>
                      <a:endParaRPr lang="en-US" altLang="ko-KR" sz="1400" kern="1200" dirty="0" smtClean="0">
                        <a:solidFill>
                          <a:schemeClr val="tx1"/>
                        </a:solidFill>
                        <a:effectLst/>
                        <a:latin typeface="함초롬바탕" pitchFamily="18" charset="-127"/>
                        <a:ea typeface="함초롬바탕" pitchFamily="18" charset="-127"/>
                        <a:cs typeface="함초롬바탕" pitchFamily="18" charset="-127"/>
                      </a:endParaRP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D3D11_BLEND_SRC1_COLOR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피연산자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모두 픽셀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출력 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(RGB)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D3D11_BLEND_INV_SRC1_COLOR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피연산자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모두 픽셀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출력 색상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(RGB)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보색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1 - RGB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D3D11_BLEND_SRC1_ALPHA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피연산자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모두 픽셀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출력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알파값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(A)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9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D3D11_BLEND_INV_SRC1_ALPHA</a:t>
                      </a: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피연산자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모두 픽셀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쉐이더의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 출력 </a:t>
                      </a:r>
                      <a:r>
                        <a:rPr lang="ko-KR" altLang="en-US" sz="1400" kern="1200" dirty="0" err="1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알파값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(A)</a:t>
                      </a:r>
                      <a:r>
                        <a:rPr lang="ko-KR" altLang="en-US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의 보수</a:t>
                      </a:r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effectLst/>
                          <a:latin typeface="함초롬바탕" pitchFamily="18" charset="-127"/>
                          <a:ea typeface="함초롬바탕" pitchFamily="18" charset="-127"/>
                          <a:cs typeface="함초롬바탕" pitchFamily="18" charset="-127"/>
                        </a:rPr>
                        <a:t>, 1 - A</a:t>
                      </a:r>
                    </a:p>
                  </a:txBody>
                  <a:tcPr marL="72000" marR="72000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675893"/>
              </p:ext>
            </p:extLst>
          </p:nvPr>
        </p:nvGraphicFramePr>
        <p:xfrm>
          <a:off x="6084168" y="1228704"/>
          <a:ext cx="2952329" cy="1336200"/>
        </p:xfrm>
        <a:graphic>
          <a:graphicData uri="http://schemas.openxmlformats.org/drawingml/2006/table">
            <a:tbl>
              <a:tblPr/>
              <a:tblGrid>
                <a:gridCol w="2952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D3D11_BLEND_OP_ADD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D3D11_BLEND_OP_SUBTRACT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D3D11_BLEND_OP_REV_SUBTRACT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D3D11_BLEND_OP_MIN</a:t>
                      </a:r>
                      <a:endParaRPr lang="en-US" altLang="ko-KR" sz="14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717"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D3D11_BLEND_OP_MAX</a:t>
                      </a:r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a:txBody>
                  <a:tcPr marL="53881" marR="53881" marT="26940" marB="2694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35640" y="1236806"/>
            <a:ext cx="2412000" cy="28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altLang="ko-KR" sz="1400" b="1" dirty="0" err="1" smtClean="0"/>
              <a:t>SrcColor</a:t>
            </a:r>
            <a:r>
              <a:rPr lang="en-US" altLang="ko-KR" sz="1400" b="1" dirty="0" smtClean="0"/>
              <a:t> * </a:t>
            </a:r>
            <a:r>
              <a:rPr lang="en-US" altLang="ko-KR" sz="1400" b="1" dirty="0" err="1" smtClean="0"/>
              <a:t>SrcBlend</a:t>
            </a:r>
            <a:endParaRPr lang="en-US" altLang="ko-KR" sz="1400" b="1" dirty="0"/>
          </a:p>
        </p:txBody>
      </p:sp>
      <p:sp>
        <p:nvSpPr>
          <p:cNvPr id="9" name="직사각형 8"/>
          <p:cNvSpPr/>
          <p:nvPr/>
        </p:nvSpPr>
        <p:spPr>
          <a:xfrm>
            <a:off x="2596724" y="1236806"/>
            <a:ext cx="936104" cy="288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altLang="ko-KR" sz="1400" b="1" dirty="0" err="1" smtClean="0"/>
              <a:t>BlendOp</a:t>
            </a:r>
            <a:endParaRPr lang="en-US" altLang="ko-KR" sz="1400" b="1" dirty="0"/>
          </a:p>
        </p:txBody>
      </p:sp>
      <p:sp>
        <p:nvSpPr>
          <p:cNvPr id="10" name="직사각형 9"/>
          <p:cNvSpPr/>
          <p:nvPr/>
        </p:nvSpPr>
        <p:spPr>
          <a:xfrm>
            <a:off x="3581912" y="1236806"/>
            <a:ext cx="2412000" cy="288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altLang="ko-KR" sz="1400" b="1" dirty="0" err="1" smtClean="0"/>
              <a:t>DstColor</a:t>
            </a:r>
            <a:r>
              <a:rPr lang="en-US" altLang="ko-KR" sz="1400" b="1" dirty="0" smtClean="0"/>
              <a:t> * </a:t>
            </a:r>
            <a:r>
              <a:rPr lang="en-US" altLang="ko-KR" sz="1400" b="1" dirty="0" err="1" smtClean="0"/>
              <a:t>DstBlend</a:t>
            </a:r>
            <a:r>
              <a:rPr lang="en-US" altLang="ko-KR" sz="1400" b="1" dirty="0" smtClean="0"/>
              <a:t> </a:t>
            </a:r>
            <a:endParaRPr lang="en-US" altLang="ko-KR" sz="1400" b="1" dirty="0"/>
          </a:p>
        </p:txBody>
      </p:sp>
      <p:sp>
        <p:nvSpPr>
          <p:cNvPr id="13" name="직사각형 12"/>
          <p:cNvSpPr/>
          <p:nvPr/>
        </p:nvSpPr>
        <p:spPr>
          <a:xfrm>
            <a:off x="135640" y="1673840"/>
            <a:ext cx="2412000" cy="28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rIns="72000" anchor="ctr" anchorCtr="0">
            <a:spAutoFit/>
          </a:bodyPr>
          <a:lstStyle/>
          <a:p>
            <a:pPr algn="ctr"/>
            <a:r>
              <a:rPr lang="en-US" altLang="ko-KR" sz="1400" b="1" dirty="0" err="1" smtClean="0"/>
              <a:t>SrcAlpha</a:t>
            </a:r>
            <a:r>
              <a:rPr lang="en-US" altLang="ko-KR" sz="1400" b="1" dirty="0" smtClean="0"/>
              <a:t> * </a:t>
            </a:r>
            <a:r>
              <a:rPr lang="en-US" altLang="ko-KR" sz="1400" b="1" dirty="0" err="1" smtClean="0"/>
              <a:t>SrcBlendAlpha</a:t>
            </a:r>
            <a:endParaRPr lang="en-US" altLang="ko-KR" sz="1400" b="1" dirty="0"/>
          </a:p>
        </p:txBody>
      </p:sp>
      <p:sp>
        <p:nvSpPr>
          <p:cNvPr id="14" name="직사각형 13"/>
          <p:cNvSpPr/>
          <p:nvPr/>
        </p:nvSpPr>
        <p:spPr>
          <a:xfrm>
            <a:off x="2596724" y="1673840"/>
            <a:ext cx="936104" cy="288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 anchorCtr="0">
            <a:spAutoFit/>
          </a:bodyPr>
          <a:lstStyle/>
          <a:p>
            <a:pPr algn="ctr"/>
            <a:r>
              <a:rPr lang="en-US" altLang="ko-KR" sz="1400" b="1" dirty="0" err="1" smtClean="0"/>
              <a:t>BlendOp</a:t>
            </a:r>
            <a:endParaRPr lang="en-US" altLang="ko-KR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3581912" y="1673840"/>
            <a:ext cx="2412000" cy="28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72000" rIns="72000" anchor="ctr" anchorCtr="0">
            <a:noAutofit/>
          </a:bodyPr>
          <a:lstStyle/>
          <a:p>
            <a:pPr algn="ctr"/>
            <a:r>
              <a:rPr lang="en-US" altLang="ko-KR" sz="1400" b="1" dirty="0" err="1" smtClean="0"/>
              <a:t>DstAlpha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* </a:t>
            </a:r>
            <a:r>
              <a:rPr lang="en-US" altLang="ko-KR" sz="1400" b="1" dirty="0" err="1" smtClean="0"/>
              <a:t>DstBlendAlpha</a:t>
            </a:r>
            <a:r>
              <a:rPr lang="en-US" altLang="ko-KR" sz="1400" b="1" dirty="0" smtClean="0"/>
              <a:t> 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8424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Direct3D </a:t>
            </a:r>
            <a:r>
              <a:rPr lang="ko-KR" altLang="en-US" dirty="0"/>
              <a:t>파이프라인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블렌드</a:t>
            </a:r>
            <a:r>
              <a:rPr lang="ko-KR" altLang="en-US" b="1" dirty="0" smtClean="0"/>
              <a:t> 상태</a:t>
            </a:r>
            <a:r>
              <a:rPr lang="en-US" altLang="ko-KR" b="1" dirty="0"/>
              <a:t>(Blend State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객체의 생성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7504" y="1196752"/>
            <a:ext cx="8928992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HRESULT ID3D11Device::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CreateBlendState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D3D11_BLEND_DESC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pBlendStateDesc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out] ID3D11BlendState **</a:t>
            </a:r>
            <a:r>
              <a:rPr lang="en-US" altLang="ko-KR" sz="1400" dirty="0" err="1"/>
              <a:t>ppBlendState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); </a:t>
            </a:r>
            <a:endParaRPr lang="ko-KR" altLang="en-US" sz="14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60667"/>
              </p:ext>
            </p:extLst>
          </p:nvPr>
        </p:nvGraphicFramePr>
        <p:xfrm>
          <a:off x="1979711" y="3573016"/>
          <a:ext cx="6984775" cy="3213600"/>
        </p:xfrm>
        <a:graphic>
          <a:graphicData uri="http://schemas.openxmlformats.org/drawingml/2006/table">
            <a:tbl>
              <a:tblPr/>
              <a:tblGrid>
                <a:gridCol w="3672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r>
                        <a:rPr lang="en-US" sz="1400" dirty="0" err="1"/>
                        <a:t>AlphaToCoverageEnable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sz="1400" dirty="0" err="1"/>
                        <a:t>IndependentBlendEnable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FALSE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RenderTarget</a:t>
                      </a:r>
                      <a:r>
                        <a:rPr lang="en-US" sz="1400" dirty="0" smtClean="0"/>
                        <a:t>[</a:t>
                      </a:r>
                      <a:r>
                        <a:rPr lang="en-US" sz="1400" dirty="0" err="1" smtClean="0"/>
                        <a:t>i</a:t>
                      </a:r>
                      <a:r>
                        <a:rPr lang="en-US" sz="1400" dirty="0" smtClean="0"/>
                        <a:t>].</a:t>
                      </a:r>
                      <a:r>
                        <a:rPr lang="en-US" sz="1400" dirty="0" err="1"/>
                        <a:t>BlendEnable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FALSE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RenderTarget</a:t>
                      </a:r>
                      <a:r>
                        <a:rPr lang="en-US" sz="1400" dirty="0" smtClean="0"/>
                        <a:t>[</a:t>
                      </a:r>
                      <a:r>
                        <a:rPr lang="en-US" altLang="ko-KR" sz="1400" dirty="0" err="1" smtClean="0"/>
                        <a:t>i</a:t>
                      </a:r>
                      <a:r>
                        <a:rPr lang="en-US" sz="1400" dirty="0" smtClean="0"/>
                        <a:t>].</a:t>
                      </a:r>
                      <a:r>
                        <a:rPr lang="en-US" sz="1400" dirty="0" err="1"/>
                        <a:t>SrcBlend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D3D11_BLEND_ONE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RenderTarget</a:t>
                      </a:r>
                      <a:r>
                        <a:rPr lang="en-US" sz="1400" dirty="0" smtClean="0"/>
                        <a:t>[</a:t>
                      </a:r>
                      <a:r>
                        <a:rPr lang="en-US" altLang="ko-KR" sz="1400" dirty="0" err="1" smtClean="0"/>
                        <a:t>i</a:t>
                      </a:r>
                      <a:r>
                        <a:rPr lang="en-US" sz="1400" dirty="0" smtClean="0"/>
                        <a:t>].</a:t>
                      </a:r>
                      <a:r>
                        <a:rPr lang="en-US" sz="1400" dirty="0" err="1"/>
                        <a:t>DestBlend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D3D11_BLEND_ZERO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RenderTarget</a:t>
                      </a:r>
                      <a:r>
                        <a:rPr lang="en-US" sz="1400" dirty="0" smtClean="0"/>
                        <a:t>[</a:t>
                      </a:r>
                      <a:r>
                        <a:rPr lang="en-US" altLang="ko-KR" sz="1400" dirty="0" err="1" smtClean="0"/>
                        <a:t>i</a:t>
                      </a:r>
                      <a:r>
                        <a:rPr lang="en-US" sz="1400" dirty="0" smtClean="0"/>
                        <a:t>].</a:t>
                      </a:r>
                      <a:r>
                        <a:rPr lang="en-US" sz="1400" dirty="0" err="1"/>
                        <a:t>BlendOp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D3D11_BLEND_OP_ADD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RenderTarget</a:t>
                      </a:r>
                      <a:r>
                        <a:rPr lang="en-US" sz="1400" dirty="0" smtClean="0"/>
                        <a:t>[</a:t>
                      </a:r>
                      <a:r>
                        <a:rPr lang="en-US" altLang="ko-KR" sz="1400" dirty="0" err="1" smtClean="0"/>
                        <a:t>i</a:t>
                      </a:r>
                      <a:r>
                        <a:rPr lang="en-US" sz="1400" dirty="0" smtClean="0"/>
                        <a:t>].</a:t>
                      </a:r>
                      <a:r>
                        <a:rPr lang="en-US" sz="1400" dirty="0" err="1"/>
                        <a:t>SrcBlendAlpha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D3D11_BLEND_ONE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RenderTarget</a:t>
                      </a:r>
                      <a:r>
                        <a:rPr lang="en-US" sz="1400" dirty="0" smtClean="0"/>
                        <a:t>[</a:t>
                      </a:r>
                      <a:r>
                        <a:rPr lang="en-US" altLang="ko-KR" sz="1400" dirty="0" err="1" smtClean="0"/>
                        <a:t>i</a:t>
                      </a:r>
                      <a:r>
                        <a:rPr lang="en-US" sz="1400" dirty="0" smtClean="0"/>
                        <a:t>].</a:t>
                      </a:r>
                      <a:r>
                        <a:rPr lang="en-US" sz="1400" dirty="0" err="1"/>
                        <a:t>DestBlendAlpha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D3D11_BLEND_ZERO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RenderTarget</a:t>
                      </a:r>
                      <a:r>
                        <a:rPr lang="en-US" sz="1400" dirty="0" smtClean="0"/>
                        <a:t>[</a:t>
                      </a:r>
                      <a:r>
                        <a:rPr lang="en-US" altLang="ko-KR" sz="1400" dirty="0" err="1" smtClean="0"/>
                        <a:t>i</a:t>
                      </a:r>
                      <a:r>
                        <a:rPr lang="en-US" sz="1400" dirty="0" smtClean="0"/>
                        <a:t>].</a:t>
                      </a:r>
                      <a:r>
                        <a:rPr lang="en-US" sz="1400" dirty="0" err="1"/>
                        <a:t>BlendOpAlpha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D3D11_BLEND_OP_ADD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RenderTarget</a:t>
                      </a:r>
                      <a:r>
                        <a:rPr lang="en-US" sz="1400" dirty="0" smtClean="0"/>
                        <a:t>[</a:t>
                      </a:r>
                      <a:r>
                        <a:rPr lang="en-US" altLang="ko-KR" sz="1400" dirty="0" err="1" smtClean="0"/>
                        <a:t>i</a:t>
                      </a:r>
                      <a:r>
                        <a:rPr lang="en-US" sz="1400" dirty="0" smtClean="0"/>
                        <a:t>].</a:t>
                      </a:r>
                      <a:r>
                        <a:rPr lang="en-US" sz="1400" dirty="0" err="1"/>
                        <a:t>RenderTargetWriteMask</a:t>
                      </a:r>
                      <a:endParaRPr lang="en-US" sz="1400" dirty="0"/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D3D11_COLOR_WRITE_ENABLE_ALL</a:t>
                      </a:r>
                    </a:p>
                  </a:txBody>
                  <a:tcPr marL="90000" marR="90000" marT="54000" marB="5400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7504" y="3573016"/>
            <a:ext cx="1774442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기본 </a:t>
            </a:r>
            <a:r>
              <a:rPr lang="ko-KR" altLang="en-US" sz="1400" b="1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블렌드</a:t>
            </a:r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상태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2276872"/>
            <a:ext cx="8928992" cy="11695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void ID3D11DeviceContext::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OMSetBlendState</a:t>
            </a:r>
            <a:r>
              <a:rPr lang="en-US" altLang="ko-KR" sz="1400" dirty="0"/>
              <a:t>(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ID3D11BlendState *</a:t>
            </a:r>
            <a:r>
              <a:rPr lang="en-US" altLang="ko-KR" sz="1400" dirty="0" err="1"/>
              <a:t>pBlendState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</a:t>
            </a:r>
            <a:r>
              <a:rPr lang="en-US" altLang="ko-KR" sz="1400" dirty="0" err="1"/>
              <a:t>const</a:t>
            </a:r>
            <a:r>
              <a:rPr lang="en-US" altLang="ko-KR" sz="1400" dirty="0"/>
              <a:t> FLOAT </a:t>
            </a:r>
            <a:r>
              <a:rPr lang="en-US" altLang="ko-KR" sz="1400" b="1" dirty="0" err="1" smtClean="0">
                <a:solidFill>
                  <a:srgbClr val="0000FF"/>
                </a:solidFill>
              </a:rPr>
              <a:t>BlendFactor</a:t>
            </a:r>
            <a:r>
              <a:rPr lang="en-US" altLang="ko-KR" sz="1400" dirty="0" smtClean="0"/>
              <a:t>[4],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[</a:t>
            </a:r>
            <a:r>
              <a:rPr lang="en-US" altLang="ko-KR" sz="1400" dirty="0"/>
              <a:t>in] UINT </a:t>
            </a:r>
            <a:r>
              <a:rPr lang="en-US" altLang="ko-KR" sz="1400" dirty="0" err="1"/>
              <a:t>SampleMask</a:t>
            </a:r>
            <a:r>
              <a:rPr lang="en-US" altLang="ko-KR" sz="1400" dirty="0"/>
              <a:t> </a:t>
            </a:r>
            <a:endParaRPr lang="en-US" altLang="ko-KR" sz="1400" dirty="0" smtClean="0"/>
          </a:p>
          <a:p>
            <a:r>
              <a:rPr lang="en-US" altLang="ko-KR" sz="1400" dirty="0" smtClean="0"/>
              <a:t>);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3995936" y="1755393"/>
            <a:ext cx="4968552" cy="11695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typedef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struct</a:t>
            </a:r>
            <a:r>
              <a:rPr lang="en-US" altLang="ko-KR" sz="1400" dirty="0"/>
              <a:t> D3D11_BLEND_DESC {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BOOL </a:t>
            </a:r>
            <a:r>
              <a:rPr lang="en-US" altLang="ko-KR" sz="1400" dirty="0" err="1"/>
              <a:t>AlphaToCoverageEnable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/>
              <a:t>BOOL </a:t>
            </a:r>
            <a:r>
              <a:rPr lang="en-US" altLang="ko-KR" sz="1400" dirty="0" err="1"/>
              <a:t>IndependentBlendEnable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D3D11_RENDER_TARGET_BLEND_DESC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RenderTarget</a:t>
            </a:r>
            <a:r>
              <a:rPr lang="en-US" altLang="ko-KR" sz="1400" dirty="0"/>
              <a:t>[8]; </a:t>
            </a:r>
            <a:endParaRPr lang="en-US" altLang="ko-KR" sz="1400" dirty="0" smtClean="0"/>
          </a:p>
          <a:p>
            <a:r>
              <a:rPr lang="en-US" altLang="ko-KR" sz="1400" dirty="0" smtClean="0"/>
              <a:t>} </a:t>
            </a:r>
            <a:r>
              <a:rPr lang="en-US" altLang="ko-KR" sz="1400" b="1" dirty="0">
                <a:solidFill>
                  <a:srgbClr val="0000CC"/>
                </a:solidFill>
              </a:rPr>
              <a:t>D3D11_BLEND_DESC</a:t>
            </a:r>
            <a:r>
              <a:rPr lang="en-US" altLang="ko-KR" sz="1400" dirty="0"/>
              <a:t>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1619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 flipV="1">
            <a:off x="1285852" y="3061813"/>
            <a:ext cx="6429420" cy="235745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중심 </a:t>
            </a:r>
            <a:r>
              <a:rPr lang="ko-KR" altLang="en-US" b="1" dirty="0" err="1"/>
              <a:t>좌표계</a:t>
            </a:r>
            <a:r>
              <a:rPr lang="en-US" altLang="ko-KR" b="1" dirty="0"/>
              <a:t>(</a:t>
            </a:r>
            <a:r>
              <a:rPr lang="en-US" altLang="ko-KR" b="1" dirty="0" err="1"/>
              <a:t>Barycentric</a:t>
            </a:r>
            <a:r>
              <a:rPr lang="en-US" altLang="ko-KR" b="1" dirty="0"/>
              <a:t> coordinates)</a:t>
            </a:r>
          </a:p>
          <a:p>
            <a:pPr lvl="2"/>
            <a:endParaRPr lang="ko-KR" altLang="en-US" baseline="-25000" dirty="0"/>
          </a:p>
        </p:txBody>
      </p:sp>
      <p:sp>
        <p:nvSpPr>
          <p:cNvPr id="4" name="이등변 삼각형 3"/>
          <p:cNvSpPr/>
          <p:nvPr/>
        </p:nvSpPr>
        <p:spPr>
          <a:xfrm rot="20392997">
            <a:off x="2683088" y="2245132"/>
            <a:ext cx="3712420" cy="1927427"/>
          </a:xfrm>
          <a:prstGeom prst="triangle">
            <a:avLst>
              <a:gd name="adj" fmla="val 63967"/>
            </a:avLst>
          </a:prstGeom>
          <a:solidFill>
            <a:srgbClr val="ECF6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rot="5400000">
            <a:off x="1500166" y="2178089"/>
            <a:ext cx="4643470" cy="278608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rot="5400000">
            <a:off x="2342432" y="2330489"/>
            <a:ext cx="4643470" cy="278608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rot="5400000">
            <a:off x="3786182" y="2892469"/>
            <a:ext cx="4643470" cy="278608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786182" y="1482682"/>
            <a:ext cx="4286280" cy="3000396"/>
          </a:xfrm>
          <a:prstGeom prst="line">
            <a:avLst/>
          </a:prstGeom>
          <a:ln>
            <a:solidFill>
              <a:srgbClr val="004D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214414" y="3392535"/>
            <a:ext cx="4286280" cy="3000396"/>
          </a:xfrm>
          <a:prstGeom prst="line">
            <a:avLst/>
          </a:prstGeom>
          <a:ln>
            <a:solidFill>
              <a:srgbClr val="004D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69884" y="4749857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ko-KR" altLang="en-US" sz="1400" b="1" baseline="-25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884" y="4749857"/>
                <a:ext cx="428628" cy="307777"/>
              </a:xfrm>
              <a:prstGeom prst="rect">
                <a:avLst/>
              </a:prstGeom>
              <a:blipFill rotWithShape="0">
                <a:blip r:embed="rId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63388" y="1915197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ko-KR" altLang="en-US" sz="1400" b="1" baseline="-25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388" y="1915197"/>
                <a:ext cx="428628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62976" y="3463973"/>
                <a:ext cx="4286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sz="1400" b="1" baseline="-25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976" y="3463973"/>
                <a:ext cx="428628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2951411" y="3265109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(½,½,</a:t>
            </a:r>
            <a:r>
              <a:rPr lang="en-US" altLang="ko-KR" sz="1200" dirty="0" smtClean="0"/>
              <a:t>0</a:t>
            </a:r>
            <a:r>
              <a:rPr lang="en-US" altLang="ko-KR" sz="1400" dirty="0" smtClean="0"/>
              <a:t>)</a:t>
            </a:r>
            <a:endParaRPr lang="ko-KR" altLang="en-US" sz="1400" baseline="-25000" dirty="0"/>
          </a:p>
        </p:txBody>
      </p:sp>
      <p:sp>
        <p:nvSpPr>
          <p:cNvPr id="21" name="타원 20"/>
          <p:cNvSpPr/>
          <p:nvPr/>
        </p:nvSpPr>
        <p:spPr>
          <a:xfrm>
            <a:off x="3887600" y="3325993"/>
            <a:ext cx="108000" cy="108000"/>
          </a:xfrm>
          <a:prstGeom prst="ellipse">
            <a:avLst/>
          </a:prstGeom>
          <a:solidFill>
            <a:srgbClr val="00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79297" y="4685914"/>
            <a:ext cx="108000" cy="108000"/>
          </a:xfrm>
          <a:prstGeom prst="ellipse">
            <a:avLst/>
          </a:prstGeom>
          <a:solidFill>
            <a:srgbClr val="00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549779" y="3426498"/>
            <a:ext cx="108000" cy="108000"/>
          </a:xfrm>
          <a:prstGeom prst="ellipse">
            <a:avLst/>
          </a:prstGeom>
          <a:solidFill>
            <a:srgbClr val="00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572132" y="2569242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(</a:t>
            </a:r>
            <a:r>
              <a:rPr lang="en-US" altLang="ko-KR" sz="1200" dirty="0" smtClean="0"/>
              <a:t>0</a:t>
            </a:r>
            <a:r>
              <a:rPr lang="en-US" altLang="ko-KR" sz="1400" dirty="0" smtClean="0"/>
              <a:t>,½,½)</a:t>
            </a:r>
            <a:endParaRPr lang="ko-KR" altLang="en-US" sz="1400" baseline="-25000" dirty="0"/>
          </a:p>
        </p:txBody>
      </p:sp>
      <p:cxnSp>
        <p:nvCxnSpPr>
          <p:cNvPr id="30" name="직선 연결선 29"/>
          <p:cNvCxnSpPr>
            <a:endCxn id="43" idx="1"/>
          </p:cNvCxnSpPr>
          <p:nvPr/>
        </p:nvCxnSpPr>
        <p:spPr>
          <a:xfrm>
            <a:off x="2928926" y="2035213"/>
            <a:ext cx="3857652" cy="2716207"/>
          </a:xfrm>
          <a:prstGeom prst="line">
            <a:avLst/>
          </a:prstGeom>
          <a:ln>
            <a:solidFill>
              <a:srgbClr val="004D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1438252" y="2290985"/>
            <a:ext cx="6429420" cy="235745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808799" y="3336087"/>
            <a:ext cx="108000" cy="108000"/>
          </a:xfrm>
          <a:prstGeom prst="ellipse">
            <a:avLst/>
          </a:prstGeom>
          <a:solidFill>
            <a:srgbClr val="00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892003" y="3952233"/>
            <a:ext cx="107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(½</a:t>
            </a:r>
            <a:r>
              <a:rPr lang="en-US" altLang="ko-KR" sz="1200" dirty="0" smtClean="0"/>
              <a:t>,0</a:t>
            </a:r>
            <a:r>
              <a:rPr lang="en-US" altLang="ko-KR" sz="1400" dirty="0" smtClean="0"/>
              <a:t>,½)</a:t>
            </a:r>
            <a:endParaRPr lang="ko-KR" altLang="en-US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429520" y="3012217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1200" baseline="-25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20" y="3012217"/>
                <a:ext cx="648000" cy="2727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 34"/>
          <p:cNvCxnSpPr/>
          <p:nvPr/>
        </p:nvCxnSpPr>
        <p:spPr>
          <a:xfrm flipV="1">
            <a:off x="857224" y="1177957"/>
            <a:ext cx="6429420" cy="235745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000892" y="1140009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1200" baseline="-25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92" y="1140009"/>
                <a:ext cx="648000" cy="27276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724780" y="2193794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⅓</m:t>
                      </m:r>
                    </m:oMath>
                  </m:oMathPara>
                </a14:m>
                <a:endParaRPr lang="ko-KR" altLang="en-US" sz="1200" baseline="-25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80" y="2193794"/>
                <a:ext cx="648000" cy="27276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292152" y="6134849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1200" baseline="-25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152" y="6134849"/>
                <a:ext cx="648000" cy="27276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858148" y="4221088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1200" baseline="-25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48" y="4221088"/>
                <a:ext cx="648000" cy="27276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429124" y="6464369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sz="1200" baseline="-25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4" y="6464369"/>
                <a:ext cx="648000" cy="27276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214546" y="5607112"/>
                <a:ext cx="648000" cy="28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1200" baseline="-25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46" y="5607112"/>
                <a:ext cx="648000" cy="28800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000364" y="5758741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=⅓</m:t>
                      </m:r>
                    </m:oMath>
                  </m:oMathPara>
                </a14:m>
                <a:endParaRPr lang="ko-KR" altLang="en-US" sz="1200" baseline="-250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64" y="5758741"/>
                <a:ext cx="648000" cy="27276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786578" y="4615036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200" i="1" dirty="0" smtClean="0">
                          <a:latin typeface="Cambria Math" panose="02040503050406030204" pitchFamily="18" charset="0"/>
                        </a:rPr>
                        <m:t>⅓</m:t>
                      </m:r>
                    </m:oMath>
                  </m:oMathPara>
                </a14:m>
                <a:endParaRPr lang="ko-KR" altLang="en-US" sz="1200" baseline="-25000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78" y="4615036"/>
                <a:ext cx="648000" cy="27276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2214075" y="4558028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(1,0,0)</a:t>
            </a:r>
            <a:endParaRPr lang="ko-KR" altLang="en-US" sz="1200" baseline="-25000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83412" y="1686776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(0,1,0)</a:t>
            </a:r>
            <a:endParaRPr lang="ko-KR" altLang="en-US" sz="1200" baseline="-25000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55856" y="3343582"/>
            <a:ext cx="107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C00000"/>
                </a:solidFill>
              </a:rPr>
              <a:t>(0,0,1)</a:t>
            </a:r>
            <a:endParaRPr lang="ko-KR" altLang="en-US" sz="1200" baseline="-250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285720" y="1281534"/>
                <a:ext cx="3071834" cy="82535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6000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altLang="ko-KR" sz="1600" b="1" dirty="0" smtClean="0"/>
              </a:p>
              <a:p>
                <a:pPr marL="36000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altLang="ko-KR" sz="1600" b="1" baseline="-25000" dirty="0" smtClean="0"/>
              </a:p>
              <a:p>
                <a:pPr marL="360000"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)→(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600" dirty="0" smtClean="0"/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20" y="1281534"/>
                <a:ext cx="3071834" cy="8253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연결선 26"/>
          <p:cNvCxnSpPr/>
          <p:nvPr/>
        </p:nvCxnSpPr>
        <p:spPr>
          <a:xfrm>
            <a:off x="2428860" y="2320965"/>
            <a:ext cx="4286280" cy="3000396"/>
          </a:xfrm>
          <a:prstGeom prst="line">
            <a:avLst/>
          </a:prstGeom>
          <a:ln>
            <a:solidFill>
              <a:srgbClr val="004D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rot="5400000">
            <a:off x="2714612" y="2482889"/>
            <a:ext cx="4643470" cy="2786082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531768" y="5069944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=½</m:t>
                      </m:r>
                    </m:oMath>
                  </m:oMathPara>
                </a14:m>
                <a:endParaRPr lang="ko-KR" altLang="en-US" sz="1200" baseline="-25000" dirty="0">
                  <a:latin typeface="+mj-lt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768" y="5069944"/>
                <a:ext cx="648000" cy="27276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28992" y="6107178"/>
                <a:ext cx="648000" cy="27276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200" i="1" dirty="0" smtClean="0">
                          <a:latin typeface="Cambria Math" panose="02040503050406030204" pitchFamily="18" charset="0"/>
                        </a:rPr>
                        <m:t>=½</m:t>
                      </m:r>
                    </m:oMath>
                  </m:oMathPara>
                </a14:m>
                <a:endParaRPr lang="ko-KR" altLang="en-US" sz="1200" baseline="-25000" dirty="0">
                  <a:latin typeface="+mj-lt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2" y="6107178"/>
                <a:ext cx="648000" cy="27276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타원 25"/>
          <p:cNvSpPr/>
          <p:nvPr/>
        </p:nvSpPr>
        <p:spPr>
          <a:xfrm>
            <a:off x="5607008" y="2761984"/>
            <a:ext cx="108000" cy="108000"/>
          </a:xfrm>
          <a:prstGeom prst="ellipse">
            <a:avLst/>
          </a:prstGeom>
          <a:solidFill>
            <a:srgbClr val="00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643438" y="2065193"/>
            <a:ext cx="108000" cy="108000"/>
          </a:xfrm>
          <a:prstGeom prst="ellipse">
            <a:avLst/>
          </a:prstGeom>
          <a:solidFill>
            <a:srgbClr val="00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872742" y="4027982"/>
            <a:ext cx="108000" cy="108000"/>
          </a:xfrm>
          <a:prstGeom prst="ellipse">
            <a:avLst/>
          </a:prstGeom>
          <a:solidFill>
            <a:srgbClr val="00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48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블렌</a:t>
            </a:r>
            <a:r>
              <a:rPr lang="ko-KR" altLang="en-US" dirty="0" err="1"/>
              <a:t>딩</a:t>
            </a:r>
            <a:r>
              <a:rPr lang="en-US" altLang="ko-KR" dirty="0" smtClean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차이</a:t>
            </a:r>
            <a:r>
              <a:rPr lang="ko-KR" altLang="en-US" b="1" dirty="0"/>
              <a:t>점</a:t>
            </a:r>
          </a:p>
        </p:txBody>
      </p:sp>
      <p:sp>
        <p:nvSpPr>
          <p:cNvPr id="5" name="폭발 1 4"/>
          <p:cNvSpPr/>
          <p:nvPr/>
        </p:nvSpPr>
        <p:spPr>
          <a:xfrm>
            <a:off x="539944" y="1556792"/>
            <a:ext cx="3528000" cy="3240000"/>
          </a:xfrm>
          <a:prstGeom prst="irregularSeal1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쉐이더</a:t>
            </a:r>
            <a:endParaRPr lang="ko-KR" altLang="en-US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3" name="폭발 1 12"/>
          <p:cNvSpPr/>
          <p:nvPr/>
        </p:nvSpPr>
        <p:spPr>
          <a:xfrm>
            <a:off x="5004048" y="1556792"/>
            <a:ext cx="3528000" cy="3240360"/>
          </a:xfrm>
          <a:prstGeom prst="irregularSeal1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블렌드</a:t>
            </a:r>
            <a:r>
              <a:rPr lang="ko-KR" altLang="en-US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상태 객체</a:t>
            </a:r>
            <a:endParaRPr lang="ko-KR" altLang="en-US" b="1" dirty="0">
              <a:solidFill>
                <a:srgbClr val="0000CC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416992"/>
            <a:ext cx="3528392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단일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패스 </a:t>
            </a:r>
            <a:r>
              <a:rPr lang="ko-KR" altLang="en-US" sz="1400" b="1" dirty="0" err="1" smtClean="0"/>
              <a:t>렌더링</a:t>
            </a:r>
            <a:r>
              <a:rPr lang="en-US" altLang="ko-KR" sz="1400" b="1" dirty="0" smtClean="0"/>
              <a:t>(Single-Pass Rendering)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004048" y="5416992"/>
            <a:ext cx="3528392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다중</a:t>
            </a:r>
            <a:r>
              <a:rPr lang="en-US" altLang="ko-KR" sz="1400" b="1" dirty="0" smtClean="0"/>
              <a:t>-</a:t>
            </a:r>
            <a:r>
              <a:rPr lang="ko-KR" altLang="en-US" sz="1400" b="1" dirty="0" smtClean="0"/>
              <a:t>패스 </a:t>
            </a:r>
            <a:r>
              <a:rPr lang="ko-KR" altLang="en-US" sz="1400" b="1" dirty="0" err="1" smtClean="0"/>
              <a:t>렌더링</a:t>
            </a:r>
            <a:r>
              <a:rPr lang="en-US" altLang="ko-KR" sz="1400" b="1" dirty="0" smtClean="0"/>
              <a:t>(Multi-Pass Rendering)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500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블렌</a:t>
            </a:r>
            <a:r>
              <a:rPr lang="ko-KR" altLang="en-US" dirty="0" err="1"/>
              <a:t>딩</a:t>
            </a:r>
            <a:r>
              <a:rPr lang="en-US" altLang="ko-KR" dirty="0" smtClean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색상 </a:t>
            </a:r>
            <a:r>
              <a:rPr lang="ko-KR" altLang="en-US" b="1" dirty="0" err="1" smtClean="0"/>
              <a:t>블렌딩</a:t>
            </a:r>
            <a:r>
              <a:rPr lang="en-US" altLang="ko-KR" b="1" dirty="0" smtClean="0"/>
              <a:t>(Color Blending)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068" y="1268760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4" y="1268760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00" y="1268760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덧셈 기호 9"/>
          <p:cNvSpPr/>
          <p:nvPr/>
        </p:nvSpPr>
        <p:spPr>
          <a:xfrm>
            <a:off x="2870926" y="1898760"/>
            <a:ext cx="540000" cy="540000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35313" y="3212976"/>
            <a:ext cx="8684343" cy="31085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ID3D11BlendState *pd3dBlendState = NULL;</a:t>
            </a:r>
          </a:p>
          <a:p>
            <a:r>
              <a:rPr lang="en-US" altLang="ko-KR" sz="1400" dirty="0"/>
              <a:t>D3D11_BLEND_DESC d3dBlendStateDesc;</a:t>
            </a:r>
          </a:p>
          <a:p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(&amp;d3dBlendStateDesc,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(D3D11_BLEND_DESC));</a:t>
            </a:r>
          </a:p>
          <a:p>
            <a:r>
              <a:rPr lang="en-US" altLang="ko-KR" sz="1400" dirty="0"/>
              <a:t>d3dBlendStateDesc.IndependentBlendEnable = false;</a:t>
            </a:r>
          </a:p>
          <a:p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(&amp;d3dBlendStateDesc.RenderTarget[0],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(D3D11_RENDER_TARGET_BLEND_DESC));</a:t>
            </a:r>
          </a:p>
          <a:p>
            <a:r>
              <a:rPr lang="en-US" altLang="ko-KR" sz="1400" dirty="0"/>
              <a:t>d3dBlendStateDesc.RenderTarget[0].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 = true;</a:t>
            </a:r>
          </a:p>
          <a:p>
            <a:r>
              <a:rPr lang="en-US" altLang="ko-KR" sz="1400" dirty="0"/>
              <a:t>d3dBlendStateDesc.RenderTarget[0].</a:t>
            </a:r>
            <a:r>
              <a:rPr lang="en-US" altLang="ko-KR" sz="1400" dirty="0" err="1"/>
              <a:t>SrcBlend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D3D11_BLEND_ONE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DestBlend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D3D11_BLEND_ONE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BlendOp</a:t>
            </a:r>
            <a:r>
              <a:rPr lang="en-US" altLang="ko-KR" sz="1400" dirty="0"/>
              <a:t> = </a:t>
            </a:r>
            <a:r>
              <a:rPr lang="en-US" altLang="ko-KR" sz="1400" b="1" dirty="0">
                <a:solidFill>
                  <a:srgbClr val="C00000"/>
                </a:solidFill>
              </a:rPr>
              <a:t>D3D11_BLEND_OP_ADD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SrcBlendAlpha</a:t>
            </a:r>
            <a:r>
              <a:rPr lang="en-US" altLang="ko-KR" sz="1400" dirty="0"/>
              <a:t> = D3D11_BLEND_ONE;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DestBlendAlpha</a:t>
            </a:r>
            <a:r>
              <a:rPr lang="en-US" altLang="ko-KR" sz="1400" dirty="0"/>
              <a:t> = D3D11_BLEND_ZERO;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BlendOpAlpha</a:t>
            </a:r>
            <a:r>
              <a:rPr lang="en-US" altLang="ko-KR" sz="1400" dirty="0"/>
              <a:t> = D3D11_BLEND_OP_ADD;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RenderTargetWriteMask</a:t>
            </a:r>
            <a:r>
              <a:rPr lang="en-US" altLang="ko-KR" sz="1400" dirty="0"/>
              <a:t> = D3D11_COLOR_WRITE_ENABLE_ALL;</a:t>
            </a:r>
          </a:p>
          <a:p>
            <a:r>
              <a:rPr lang="en-US" altLang="ko-KR" sz="1400" dirty="0"/>
              <a:t>pd3dDevice-&gt;</a:t>
            </a:r>
            <a:r>
              <a:rPr lang="en-US" altLang="ko-KR" sz="1400" dirty="0" err="1"/>
              <a:t>CreateBlendState</a:t>
            </a:r>
            <a:r>
              <a:rPr lang="en-US" altLang="ko-KR" sz="1400" dirty="0"/>
              <a:t>(&amp;d3dBlendStateDesc, &amp;pd3dBlendState</a:t>
            </a:r>
            <a:r>
              <a:rPr lang="en-US" altLang="ko-KR" sz="1400" dirty="0" smtClean="0"/>
              <a:t>);</a:t>
            </a:r>
          </a:p>
        </p:txBody>
      </p:sp>
      <p:sp>
        <p:nvSpPr>
          <p:cNvPr id="12" name="등호 11"/>
          <p:cNvSpPr/>
          <p:nvPr/>
        </p:nvSpPr>
        <p:spPr>
          <a:xfrm>
            <a:off x="5643234" y="1952760"/>
            <a:ext cx="540000" cy="540000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1520" y="6453336"/>
            <a:ext cx="8684343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Color = </a:t>
            </a:r>
            <a:r>
              <a:rPr lang="en-US" altLang="ko-KR" sz="1400" dirty="0" err="1" smtClean="0"/>
              <a:t>SrcColor</a:t>
            </a:r>
            <a:r>
              <a:rPr lang="en-US" altLang="ko-KR" sz="1400" dirty="0" smtClean="0"/>
              <a:t> * (1, 1, 1, 1) + </a:t>
            </a:r>
            <a:r>
              <a:rPr lang="en-US" altLang="ko-KR" sz="1400" dirty="0" err="1" smtClean="0"/>
              <a:t>DestColor</a:t>
            </a:r>
            <a:r>
              <a:rPr lang="en-US" altLang="ko-KR" sz="1400" dirty="0" smtClean="0"/>
              <a:t> * </a:t>
            </a:r>
            <a:r>
              <a:rPr lang="en-US" altLang="ko-KR" sz="1400" dirty="0"/>
              <a:t>(1, 1, 1, 1</a:t>
            </a:r>
            <a:r>
              <a:rPr lang="en-US" altLang="ko-KR" sz="1400" dirty="0" smtClean="0"/>
              <a:t>) = </a:t>
            </a:r>
            <a:r>
              <a:rPr lang="en-US" altLang="ko-KR" sz="1400" dirty="0" err="1"/>
              <a:t>SrcColor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+ </a:t>
            </a:r>
            <a:r>
              <a:rPr lang="en-US" altLang="ko-KR" sz="1400" dirty="0" err="1"/>
              <a:t>DestColor</a:t>
            </a:r>
            <a:r>
              <a:rPr lang="en-US" altLang="ko-KR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168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색상 </a:t>
            </a:r>
            <a:r>
              <a:rPr lang="ko-KR" altLang="en-US" b="1" dirty="0" err="1"/>
              <a:t>블렌딩</a:t>
            </a:r>
            <a:r>
              <a:rPr lang="en-US" altLang="ko-KR" b="1" dirty="0"/>
              <a:t>(Color Blending)</a:t>
            </a:r>
            <a:endParaRPr lang="ko-KR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3" y="1308486"/>
            <a:ext cx="1800000" cy="179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89" y="1308472"/>
            <a:ext cx="1800000" cy="1792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32" y="1308486"/>
            <a:ext cx="1800000" cy="1792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35313" y="3212976"/>
            <a:ext cx="8684343" cy="31085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ID3D11BlendState *pd3dBlendState = NULL;</a:t>
            </a:r>
          </a:p>
          <a:p>
            <a:r>
              <a:rPr lang="en-US" altLang="ko-KR" sz="1400" dirty="0"/>
              <a:t>D3D11_BLEND_DESC d3dBlendStateDesc;</a:t>
            </a:r>
          </a:p>
          <a:p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(&amp;d3dBlendStateDesc,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(D3D11_BLEND_DESC));</a:t>
            </a:r>
          </a:p>
          <a:p>
            <a:r>
              <a:rPr lang="en-US" altLang="ko-KR" sz="1400" dirty="0"/>
              <a:t>d3dBlendStateDesc.IndependentBlendEnable = false;</a:t>
            </a:r>
          </a:p>
          <a:p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(&amp;d3dBlendStateDesc.RenderTarget[0],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(D3D11_RENDER_TARGET_BLEND_DESC));</a:t>
            </a:r>
          </a:p>
          <a:p>
            <a:r>
              <a:rPr lang="en-US" altLang="ko-KR" sz="1400" dirty="0"/>
              <a:t>d3dBlendStateDesc.RenderTarget[0].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 = true;</a:t>
            </a:r>
          </a:p>
          <a:p>
            <a:r>
              <a:rPr lang="en-US" altLang="ko-KR" sz="1400" dirty="0"/>
              <a:t>d3dBlendStateDesc.RenderTarget[0].</a:t>
            </a:r>
            <a:r>
              <a:rPr lang="en-US" altLang="ko-KR" sz="1400" dirty="0" err="1"/>
              <a:t>SrcBlend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D3D11_BLEND_ONE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DestBlend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D3D11_BLEND_ONE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BlendOp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D3D11_BLEND_OP_SUBTRACT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SrcBlendAlpha</a:t>
            </a:r>
            <a:r>
              <a:rPr lang="en-US" altLang="ko-KR" sz="1400" dirty="0"/>
              <a:t> = D3D11_BLEND_ONE;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DestBlendAlpha</a:t>
            </a:r>
            <a:r>
              <a:rPr lang="en-US" altLang="ko-KR" sz="1400" dirty="0"/>
              <a:t> = D3D11_BLEND_ZERO;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BlendOpAlpha</a:t>
            </a:r>
            <a:r>
              <a:rPr lang="en-US" altLang="ko-KR" sz="1400" dirty="0"/>
              <a:t> = D3D11_BLEND_OP_ADD;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RenderTargetWriteMask</a:t>
            </a:r>
            <a:r>
              <a:rPr lang="en-US" altLang="ko-KR" sz="1400" dirty="0"/>
              <a:t> = D3D11_COLOR_WRITE_ENABLE_ALL;</a:t>
            </a:r>
          </a:p>
          <a:p>
            <a:r>
              <a:rPr lang="en-US" altLang="ko-KR" sz="1400" dirty="0"/>
              <a:t>pd3dDevice-&gt;</a:t>
            </a:r>
            <a:r>
              <a:rPr lang="en-US" altLang="ko-KR" sz="1400" dirty="0" err="1"/>
              <a:t>CreateBlendState</a:t>
            </a:r>
            <a:r>
              <a:rPr lang="en-US" altLang="ko-KR" sz="1400" dirty="0"/>
              <a:t>(&amp;d3dBlendStateDesc, &amp;pd3dBlendState</a:t>
            </a:r>
            <a:r>
              <a:rPr lang="en-US" altLang="ko-KR" sz="1400" dirty="0" smtClean="0"/>
              <a:t>);</a:t>
            </a:r>
          </a:p>
        </p:txBody>
      </p:sp>
      <p:sp>
        <p:nvSpPr>
          <p:cNvPr id="13" name="등호 12"/>
          <p:cNvSpPr/>
          <p:nvPr/>
        </p:nvSpPr>
        <p:spPr>
          <a:xfrm>
            <a:off x="5826460" y="1988824"/>
            <a:ext cx="540000" cy="540000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뺄셈 기호 3"/>
          <p:cNvSpPr/>
          <p:nvPr/>
        </p:nvSpPr>
        <p:spPr>
          <a:xfrm>
            <a:off x="2844541" y="1934824"/>
            <a:ext cx="540000" cy="540000"/>
          </a:xfrm>
          <a:prstGeom prst="mathMin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7452" y="6453336"/>
            <a:ext cx="8684343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Color = </a:t>
            </a:r>
            <a:r>
              <a:rPr lang="en-US" altLang="ko-KR" sz="1400" dirty="0" err="1" smtClean="0"/>
              <a:t>SrcColor</a:t>
            </a:r>
            <a:r>
              <a:rPr lang="en-US" altLang="ko-KR" sz="1400" dirty="0" smtClean="0"/>
              <a:t> * (1, 1, 1, 1) - </a:t>
            </a:r>
            <a:r>
              <a:rPr lang="en-US" altLang="ko-KR" sz="1400" dirty="0" err="1" smtClean="0"/>
              <a:t>DestColor</a:t>
            </a:r>
            <a:r>
              <a:rPr lang="en-US" altLang="ko-KR" sz="1400" dirty="0" smtClean="0"/>
              <a:t> * (1, 1, 1, 1) = </a:t>
            </a:r>
            <a:r>
              <a:rPr lang="en-US" altLang="ko-KR" sz="1400" dirty="0" err="1"/>
              <a:t>SrcColor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- </a:t>
            </a:r>
            <a:r>
              <a:rPr lang="en-US" altLang="ko-KR" sz="1400" dirty="0" err="1"/>
              <a:t>DestColor</a:t>
            </a:r>
            <a:r>
              <a:rPr lang="en-US" altLang="ko-KR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3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색상 </a:t>
            </a:r>
            <a:r>
              <a:rPr lang="ko-KR" altLang="en-US" b="1" dirty="0" err="1"/>
              <a:t>블렌딩</a:t>
            </a:r>
            <a:r>
              <a:rPr lang="en-US" altLang="ko-KR" b="1" dirty="0"/>
              <a:t>(Color Blending)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5313" y="3212976"/>
            <a:ext cx="8684343" cy="31085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ID3D11BlendState *pd3dBlendState = NULL;</a:t>
            </a:r>
          </a:p>
          <a:p>
            <a:r>
              <a:rPr lang="en-US" altLang="ko-KR" sz="1400" dirty="0"/>
              <a:t>D3D11_BLEND_DESC d3dBlendStateDesc;</a:t>
            </a:r>
          </a:p>
          <a:p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(&amp;d3dBlendStateDesc,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(D3D11_BLEND_DESC));</a:t>
            </a:r>
          </a:p>
          <a:p>
            <a:r>
              <a:rPr lang="en-US" altLang="ko-KR" sz="1400" dirty="0"/>
              <a:t>d3dBlendStateDesc.IndependentBlendEnable = false;</a:t>
            </a:r>
          </a:p>
          <a:p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(&amp;d3dBlendStateDesc.RenderTarget[0],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(D3D11_RENDER_TARGET_BLEND_DESC));</a:t>
            </a:r>
          </a:p>
          <a:p>
            <a:r>
              <a:rPr lang="en-US" altLang="ko-KR" sz="1400" dirty="0"/>
              <a:t>d3dBlendStateDesc.RenderTarget[0].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 = true;</a:t>
            </a:r>
          </a:p>
          <a:p>
            <a:r>
              <a:rPr lang="en-US" altLang="ko-KR" sz="1400" dirty="0"/>
              <a:t>d3dBlendStateDesc.RenderTarget[0].</a:t>
            </a:r>
            <a:r>
              <a:rPr lang="en-US" altLang="ko-KR" sz="1400" dirty="0" err="1"/>
              <a:t>SrcBlend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D3D11_BLEND_DEST_COLOR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DestBlend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D3D11_BLEND_ZERO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BlendOp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D3D11_BLEND_OP_ADD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SrcBlendAlpha</a:t>
            </a:r>
            <a:r>
              <a:rPr lang="en-US" altLang="ko-KR" sz="1400" dirty="0"/>
              <a:t> = D3D11_BLEND_ONE;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DestBlendAlpha</a:t>
            </a:r>
            <a:r>
              <a:rPr lang="en-US" altLang="ko-KR" sz="1400" dirty="0"/>
              <a:t> = D3D11_BLEND_ZERO;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BlendOpAlpha</a:t>
            </a:r>
            <a:r>
              <a:rPr lang="en-US" altLang="ko-KR" sz="1400" dirty="0"/>
              <a:t> = D3D11_BLEND_OP_ADD;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RenderTargetWriteMask</a:t>
            </a:r>
            <a:r>
              <a:rPr lang="en-US" altLang="ko-KR" sz="1400" dirty="0"/>
              <a:t> = D3D11_COLOR_WRITE_ENABLE_ALL;</a:t>
            </a:r>
          </a:p>
          <a:p>
            <a:r>
              <a:rPr lang="en-US" altLang="ko-KR" sz="1400" dirty="0"/>
              <a:t>pd3dDevice-&gt;</a:t>
            </a:r>
            <a:r>
              <a:rPr lang="en-US" altLang="ko-KR" sz="1400" dirty="0" err="1"/>
              <a:t>CreateBlendState</a:t>
            </a:r>
            <a:r>
              <a:rPr lang="en-US" altLang="ko-KR" sz="1400" dirty="0"/>
              <a:t>(&amp;d3dBlendStateDesc, &amp;pd3dBlendState</a:t>
            </a:r>
            <a:r>
              <a:rPr lang="en-US" altLang="ko-KR" sz="1400" dirty="0" smtClean="0"/>
              <a:t>);</a:t>
            </a:r>
          </a:p>
        </p:txBody>
      </p:sp>
      <p:pic>
        <p:nvPicPr>
          <p:cNvPr id="10" name="Picture 2" descr="D:\Working\3D Game Programming\Game Institute\2007\GP1-Lecture Images\GP1_Textbook_img_2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1268760"/>
            <a:ext cx="1800000" cy="1800000"/>
          </a:xfrm>
          <a:prstGeom prst="rect">
            <a:avLst/>
          </a:prstGeom>
          <a:noFill/>
        </p:spPr>
      </p:pic>
      <p:pic>
        <p:nvPicPr>
          <p:cNvPr id="12" name="Picture 4" descr="D:\Working\3D Game Programming\Game Institute\2007\GP1-Lecture Images\GP1_Textbook_img_24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196" y="1268760"/>
            <a:ext cx="1800000" cy="1800000"/>
          </a:xfrm>
          <a:prstGeom prst="rect">
            <a:avLst/>
          </a:prstGeom>
          <a:noFill/>
        </p:spPr>
      </p:pic>
      <p:pic>
        <p:nvPicPr>
          <p:cNvPr id="14" name="Picture 3" descr="D:\Working\3D Game Programming\Game Institute\2007\GP1-Lecture Images\GP1_Textbook_img_2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174" y="1268760"/>
            <a:ext cx="1800000" cy="1800000"/>
          </a:xfrm>
          <a:prstGeom prst="rect">
            <a:avLst/>
          </a:prstGeom>
          <a:noFill/>
        </p:spPr>
      </p:pic>
      <p:sp>
        <p:nvSpPr>
          <p:cNvPr id="15" name="등호 14"/>
          <p:cNvSpPr/>
          <p:nvPr/>
        </p:nvSpPr>
        <p:spPr>
          <a:xfrm>
            <a:off x="5716707" y="1898760"/>
            <a:ext cx="540000" cy="540000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곱셈 기호 15"/>
          <p:cNvSpPr/>
          <p:nvPr/>
        </p:nvSpPr>
        <p:spPr>
          <a:xfrm>
            <a:off x="2857685" y="1898760"/>
            <a:ext cx="540000" cy="5400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1520" y="6453336"/>
            <a:ext cx="8684343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Color = </a:t>
            </a:r>
            <a:r>
              <a:rPr lang="en-US" altLang="ko-KR" sz="1400" dirty="0" err="1" smtClean="0"/>
              <a:t>SrcColor</a:t>
            </a:r>
            <a:r>
              <a:rPr lang="en-US" altLang="ko-KR" sz="1400" dirty="0" smtClean="0"/>
              <a:t> * </a:t>
            </a:r>
            <a:r>
              <a:rPr lang="en-US" altLang="ko-KR" sz="1400" dirty="0" err="1" smtClean="0"/>
              <a:t>DestColor</a:t>
            </a:r>
            <a:r>
              <a:rPr lang="en-US" altLang="ko-KR" sz="1400" dirty="0" smtClean="0"/>
              <a:t> + </a:t>
            </a:r>
            <a:r>
              <a:rPr lang="en-US" altLang="ko-KR" sz="1400" dirty="0" err="1" smtClean="0"/>
              <a:t>DestColor</a:t>
            </a:r>
            <a:r>
              <a:rPr lang="en-US" altLang="ko-KR" sz="1400" dirty="0" smtClean="0"/>
              <a:t> * (0, 0, 0, 0) = </a:t>
            </a:r>
            <a:r>
              <a:rPr lang="en-US" altLang="ko-KR" sz="1400" dirty="0" err="1"/>
              <a:t>SrcColor</a:t>
            </a:r>
            <a:r>
              <a:rPr lang="en-US" altLang="ko-KR" sz="1400" dirty="0"/>
              <a:t> * </a:t>
            </a:r>
            <a:r>
              <a:rPr lang="en-US" altLang="ko-KR" sz="1400" dirty="0" err="1"/>
              <a:t>DestColor</a:t>
            </a:r>
            <a:r>
              <a:rPr lang="en-US" altLang="ko-KR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64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81742"/>
            <a:ext cx="9144000" cy="5643602"/>
          </a:xfrm>
        </p:spPr>
        <p:txBody>
          <a:bodyPr/>
          <a:lstStyle/>
          <a:p>
            <a:r>
              <a:rPr lang="ko-KR" altLang="en-US" b="1" dirty="0" smtClean="0"/>
              <a:t>알파 </a:t>
            </a:r>
            <a:r>
              <a:rPr lang="ko-KR" altLang="en-US" b="1" dirty="0" err="1" smtClean="0"/>
              <a:t>블렌딩</a:t>
            </a:r>
            <a:r>
              <a:rPr lang="en-US" altLang="ko-KR" b="1" dirty="0" smtClean="0"/>
              <a:t>(Alpha Blending, Transparent Blending)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5313" y="3989824"/>
            <a:ext cx="8676000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 = true;</a:t>
            </a:r>
          </a:p>
          <a:p>
            <a:r>
              <a:rPr lang="en-US" altLang="ko-KR" sz="1400" dirty="0"/>
              <a:t>d3dBlendStateDesc.RenderTarget[0].</a:t>
            </a:r>
            <a:r>
              <a:rPr lang="en-US" altLang="ko-KR" sz="1400" dirty="0" err="1"/>
              <a:t>SrcBlend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D3D11_BLEND_SRC_ALPHA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DestBlend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D3D11_BLEND_INV_SRC_ALPHA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BlendOp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D3D11_BLEND_OP_ADD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d3dBlendStateDesc.RenderTarget[0].</a:t>
            </a:r>
            <a:r>
              <a:rPr lang="en-US" altLang="ko-KR" sz="1400" dirty="0" err="1" smtClean="0"/>
              <a:t>RenderTargetWriteMask</a:t>
            </a:r>
            <a:r>
              <a:rPr lang="en-US" altLang="ko-KR" sz="1400" dirty="0" smtClean="0"/>
              <a:t> = D3D11_COLOR_WRITE_ENABLE_ALL;</a:t>
            </a:r>
            <a:endParaRPr lang="en-US" altLang="ko-KR" sz="1400" dirty="0"/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1" y="1253520"/>
            <a:ext cx="1260000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2" descr="E:\Working\3D Game Programming\Lecture Note\따라하기\LabProject(15-Sprite)\LabProject\Data\Explosion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3" y="125352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53520"/>
            <a:ext cx="1260000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068" y="2621672"/>
            <a:ext cx="12573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덧셈 기호 19"/>
          <p:cNvSpPr/>
          <p:nvPr/>
        </p:nvSpPr>
        <p:spPr>
          <a:xfrm>
            <a:off x="2910742" y="2985084"/>
            <a:ext cx="540000" cy="540000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등호 20"/>
          <p:cNvSpPr/>
          <p:nvPr/>
        </p:nvSpPr>
        <p:spPr>
          <a:xfrm>
            <a:off x="5628292" y="2985084"/>
            <a:ext cx="540000" cy="540000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2" name="Picture 1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517" y="2625084"/>
            <a:ext cx="1260000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91967" y="2625084"/>
            <a:ext cx="1260000" cy="12600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4338" y="5209455"/>
            <a:ext cx="4480703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C = </a:t>
            </a:r>
            <a:r>
              <a:rPr lang="en-US" altLang="ko-KR" sz="1400" dirty="0" err="1" smtClean="0"/>
              <a:t>SrcColor</a:t>
            </a:r>
            <a:r>
              <a:rPr lang="en-US" altLang="ko-KR" sz="1400" dirty="0" smtClean="0"/>
              <a:t> * </a:t>
            </a:r>
            <a:r>
              <a:rPr lang="en-US" altLang="ko-KR" sz="1400" dirty="0" err="1" smtClean="0"/>
              <a:t>SrcAlpha</a:t>
            </a:r>
            <a:r>
              <a:rPr lang="en-US" altLang="ko-KR" sz="1400" dirty="0" smtClean="0"/>
              <a:t> + </a:t>
            </a:r>
            <a:r>
              <a:rPr lang="en-US" altLang="ko-KR" sz="1400" dirty="0" err="1" smtClean="0"/>
              <a:t>DestColor</a:t>
            </a:r>
            <a:r>
              <a:rPr lang="en-US" altLang="ko-KR" sz="1400" dirty="0" smtClean="0"/>
              <a:t> * (1 – </a:t>
            </a:r>
            <a:r>
              <a:rPr lang="en-US" altLang="ko-KR" sz="1400" dirty="0" err="1" smtClean="0"/>
              <a:t>SrcAlpha</a:t>
            </a:r>
            <a:r>
              <a:rPr lang="en-US" altLang="ko-KR" sz="1400" dirty="0" smtClean="0"/>
              <a:t>)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6168292" y="1281277"/>
          <a:ext cx="2529728" cy="304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2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6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Alpha</a:t>
                      </a:r>
                      <a:endParaRPr lang="ko-KR" altLang="en-US" sz="1400" dirty="0"/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Red</a:t>
                      </a:r>
                      <a:endParaRPr lang="ko-KR" altLang="en-US" sz="1400" dirty="0"/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Green</a:t>
                      </a:r>
                      <a:endParaRPr lang="ko-KR" altLang="en-US" sz="1400" dirty="0"/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Blue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6168292" y="1731120"/>
          <a:ext cx="2529728" cy="304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2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6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0</a:t>
                      </a:r>
                      <a:endParaRPr lang="ko-KR" altLang="en-US" sz="1400" dirty="0"/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Red</a:t>
                      </a:r>
                      <a:endParaRPr lang="ko-KR" altLang="en-US" sz="1400" dirty="0"/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Green</a:t>
                      </a:r>
                      <a:endParaRPr lang="ko-KR" altLang="en-US" sz="1400" dirty="0"/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Blue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/>
          </p:nvPr>
        </p:nvGraphicFramePr>
        <p:xfrm>
          <a:off x="6170244" y="2172856"/>
          <a:ext cx="2529728" cy="304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32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66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Red</a:t>
                      </a:r>
                      <a:endParaRPr lang="ko-KR" altLang="en-US" sz="1400" dirty="0"/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/>
                        <a:t>Green</a:t>
                      </a:r>
                      <a:endParaRPr lang="ko-KR" altLang="en-US" sz="1400" dirty="0"/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/>
                        <a:t>Blue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D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42932" y="5609917"/>
            <a:ext cx="8676001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float4 </a:t>
            </a:r>
            <a:r>
              <a:rPr lang="en-US" altLang="ko-KR" sz="1400" dirty="0" err="1" smtClean="0"/>
              <a:t>PSTransparent</a:t>
            </a:r>
            <a:r>
              <a:rPr lang="en-US" altLang="ko-KR" sz="1400" dirty="0" smtClean="0"/>
              <a:t>(VS_OUTPUT </a:t>
            </a:r>
            <a:r>
              <a:rPr lang="en-US" altLang="ko-KR" sz="1400" dirty="0"/>
              <a:t>input) : </a:t>
            </a:r>
            <a:r>
              <a:rPr lang="en-US" altLang="ko-KR" sz="1400" dirty="0" err="1" smtClean="0"/>
              <a:t>SV_Target</a:t>
            </a:r>
            <a:r>
              <a:rPr lang="en-US" altLang="ko-KR" sz="1400" dirty="0" smtClean="0"/>
              <a:t> { </a:t>
            </a:r>
            <a:endParaRPr lang="en-US" altLang="ko-KR" sz="1400" dirty="0"/>
          </a:p>
          <a:p>
            <a:r>
              <a:rPr lang="en-US" altLang="ko-KR" sz="1400" dirty="0"/>
              <a:t>    float4 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gtxtTexture.Sample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gSamplerState</a:t>
            </a:r>
            <a:r>
              <a:rPr lang="en-US" altLang="ko-KR" sz="1400" dirty="0"/>
              <a:t>, </a:t>
            </a:r>
            <a:r>
              <a:rPr lang="en-US" altLang="ko-KR" sz="1400" dirty="0" smtClean="0"/>
              <a:t>input.texCoord0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b="1" dirty="0" smtClean="0">
                <a:solidFill>
                  <a:srgbClr val="0D18F3"/>
                </a:solidFill>
              </a:rPr>
              <a:t>clip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cColor.a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-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0.15f</a:t>
            </a:r>
            <a:r>
              <a:rPr lang="en-US" altLang="ko-KR" sz="1400" b="1" dirty="0">
                <a:solidFill>
                  <a:srgbClr val="FF0000"/>
                </a:solidFill>
              </a:rPr>
              <a:t>);</a:t>
            </a:r>
          </a:p>
          <a:p>
            <a:r>
              <a:rPr lang="en-US" altLang="ko-KR" sz="1400" dirty="0"/>
              <a:t>    return(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588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81742"/>
            <a:ext cx="9144000" cy="5643602"/>
          </a:xfrm>
        </p:spPr>
        <p:txBody>
          <a:bodyPr/>
          <a:lstStyle/>
          <a:p>
            <a:r>
              <a:rPr lang="ko-KR" altLang="en-US" b="1" dirty="0" smtClean="0"/>
              <a:t>알파 </a:t>
            </a:r>
            <a:r>
              <a:rPr lang="ko-KR" altLang="en-US" b="1" dirty="0" err="1" smtClean="0"/>
              <a:t>블렌딩</a:t>
            </a:r>
            <a:r>
              <a:rPr lang="en-US" altLang="ko-KR" b="1" dirty="0" smtClean="0"/>
              <a:t>(Alpha Blending, Transparent Blending)</a:t>
            </a:r>
            <a:endParaRPr lang="ko-KR" altLang="en-US" b="1" dirty="0"/>
          </a:p>
        </p:txBody>
      </p:sp>
      <p:sp>
        <p:nvSpPr>
          <p:cNvPr id="11" name="직사각형 10"/>
          <p:cNvSpPr/>
          <p:nvPr/>
        </p:nvSpPr>
        <p:spPr>
          <a:xfrm>
            <a:off x="235313" y="3883908"/>
            <a:ext cx="8676000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 = true;</a:t>
            </a:r>
          </a:p>
          <a:p>
            <a:r>
              <a:rPr lang="en-US" altLang="ko-KR" sz="1400" dirty="0"/>
              <a:t>d3dBlendStateDesc.RenderTarget[0].</a:t>
            </a:r>
            <a:r>
              <a:rPr lang="en-US" altLang="ko-KR" sz="1400" dirty="0" err="1"/>
              <a:t>SrcBlend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</a:t>
            </a:r>
            <a:r>
              <a:rPr lang="en-US" altLang="ko-KR" sz="1400" b="1" dirty="0">
                <a:solidFill>
                  <a:srgbClr val="0000CC"/>
                </a:solidFill>
              </a:rPr>
              <a:t>_INV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_SRC_ALPHA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DestBlend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D3D11_BLEND_SRC_ALPHA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BlendOp</a:t>
            </a:r>
            <a:r>
              <a:rPr lang="en-US" altLang="ko-KR" sz="1400" dirty="0"/>
              <a:t> =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D3D11_BLEND_OP_ADD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d3dBlendStateDesc.RenderTarget[0].</a:t>
            </a:r>
            <a:r>
              <a:rPr lang="en-US" altLang="ko-KR" sz="1400" dirty="0" err="1" smtClean="0"/>
              <a:t>RenderTargetWriteMask</a:t>
            </a:r>
            <a:r>
              <a:rPr lang="en-US" altLang="ko-KR" sz="1400" dirty="0" smtClean="0"/>
              <a:t> = D3D11_COLOR_WRITE_ENABLE_ALL;</a:t>
            </a:r>
            <a:endParaRPr lang="en-US" altLang="ko-KR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235312" y="5105584"/>
            <a:ext cx="5056767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Color = </a:t>
            </a:r>
            <a:r>
              <a:rPr lang="en-US" altLang="ko-KR" sz="1400" dirty="0" err="1" smtClean="0"/>
              <a:t>SrcColor</a:t>
            </a:r>
            <a:r>
              <a:rPr lang="en-US" altLang="ko-KR" sz="1400" dirty="0" smtClean="0"/>
              <a:t> * </a:t>
            </a:r>
            <a:r>
              <a:rPr lang="en-US" altLang="ko-KR" sz="1400" dirty="0"/>
              <a:t>(1 – </a:t>
            </a:r>
            <a:r>
              <a:rPr lang="en-US" altLang="ko-KR" sz="1400" dirty="0" err="1" smtClean="0"/>
              <a:t>SrcAlpha</a:t>
            </a:r>
            <a:r>
              <a:rPr lang="en-US" altLang="ko-KR" sz="1400" dirty="0" smtClean="0"/>
              <a:t>) + </a:t>
            </a:r>
            <a:r>
              <a:rPr lang="en-US" altLang="ko-KR" sz="1400" dirty="0" err="1" smtClean="0"/>
              <a:t>DestColor</a:t>
            </a:r>
            <a:r>
              <a:rPr lang="en-US" altLang="ko-KR" sz="1400" dirty="0" smtClean="0"/>
              <a:t> * </a:t>
            </a:r>
            <a:r>
              <a:rPr lang="en-US" altLang="ko-KR" sz="1400" dirty="0" err="1"/>
              <a:t>SrcAlpha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42932" y="5571817"/>
            <a:ext cx="8676001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float4 </a:t>
            </a:r>
            <a:r>
              <a:rPr lang="en-US" altLang="ko-KR" sz="1400" dirty="0" err="1" smtClean="0"/>
              <a:t>PSTransparent</a:t>
            </a:r>
            <a:r>
              <a:rPr lang="en-US" altLang="ko-KR" sz="1400" dirty="0" smtClean="0"/>
              <a:t>(VS_OUTPUT </a:t>
            </a:r>
            <a:r>
              <a:rPr lang="en-US" altLang="ko-KR" sz="1400" dirty="0"/>
              <a:t>input) : </a:t>
            </a:r>
            <a:r>
              <a:rPr lang="en-US" altLang="ko-KR" sz="1400" dirty="0" err="1" smtClean="0"/>
              <a:t>SV_Target</a:t>
            </a:r>
            <a:r>
              <a:rPr lang="en-US" altLang="ko-KR" sz="1400" dirty="0" smtClean="0"/>
              <a:t> { </a:t>
            </a:r>
            <a:endParaRPr lang="en-US" altLang="ko-KR" sz="1400" dirty="0"/>
          </a:p>
          <a:p>
            <a:r>
              <a:rPr lang="en-US" altLang="ko-KR" sz="1400" dirty="0" smtClean="0"/>
              <a:t>    float4 </a:t>
            </a:r>
            <a:r>
              <a:rPr lang="en-US" altLang="ko-KR" sz="1400" dirty="0" err="1" smtClean="0"/>
              <a:t>cColor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gtxtTexture2.Sample(</a:t>
            </a:r>
            <a:r>
              <a:rPr lang="en-US" altLang="ko-KR" sz="1400" dirty="0" err="1" smtClean="0"/>
              <a:t>gSamplerState</a:t>
            </a:r>
            <a:r>
              <a:rPr lang="en-US" altLang="ko-KR" sz="1400" dirty="0"/>
              <a:t>, input.texcoord0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    if (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cColor.a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&gt; 0.95f)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cColor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= </a:t>
            </a:r>
            <a:r>
              <a:rPr lang="en-US" altLang="ko-KR" sz="1400" b="1" dirty="0">
                <a:solidFill>
                  <a:srgbClr val="FF0000"/>
                </a:solidFill>
              </a:rPr>
              <a:t>gtxtTexture1.Sample(</a:t>
            </a:r>
            <a:r>
              <a:rPr lang="en-US" altLang="ko-KR" sz="1400" b="1" dirty="0" err="1">
                <a:solidFill>
                  <a:srgbClr val="FF0000"/>
                </a:solidFill>
              </a:rPr>
              <a:t>gSamplerState</a:t>
            </a:r>
            <a:r>
              <a:rPr lang="en-US" altLang="ko-KR" sz="1400" b="1" dirty="0">
                <a:solidFill>
                  <a:srgbClr val="FF0000"/>
                </a:solidFill>
              </a:rPr>
              <a:t>, input.texcoord0);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;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 return(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pic>
        <p:nvPicPr>
          <p:cNvPr id="24" name="Picture 2" descr="D:\Working\3D Game Programming\Game Institute\2007\GP1-Workbook Images\GP1_Workbook_img_4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718" y="1234853"/>
            <a:ext cx="2679098" cy="2581522"/>
          </a:xfrm>
          <a:prstGeom prst="rect">
            <a:avLst/>
          </a:prstGeom>
          <a:noFill/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4849" y="1234853"/>
            <a:ext cx="4176464" cy="209248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5076" y="1234853"/>
            <a:ext cx="1560513" cy="156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4726262" y="3406140"/>
            <a:ext cx="2222002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(A, R, G, B) = (</a:t>
            </a:r>
            <a:r>
              <a:rPr lang="en-US" altLang="ko-KR" sz="1400" b="1" dirty="0" smtClean="0"/>
              <a:t>1</a:t>
            </a:r>
            <a:r>
              <a:rPr lang="en-US" altLang="ko-KR" sz="1400" dirty="0" smtClean="0"/>
              <a:t>, 1, 1, 1)</a:t>
            </a:r>
          </a:p>
        </p:txBody>
      </p:sp>
    </p:spTree>
    <p:extLst>
      <p:ext uri="{BB962C8B-B14F-4D97-AF65-F5344CB8AC3E}">
        <p14:creationId xmlns:p14="http://schemas.microsoft.com/office/powerpoint/2010/main" val="14654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Alpha-To-Coverage</a:t>
            </a:r>
            <a:endParaRPr lang="ko-KR" alt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17" y="3183160"/>
            <a:ext cx="42576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76" y="3198068"/>
            <a:ext cx="42576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35313" y="1228425"/>
            <a:ext cx="8684343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ID3D11BlendState *pd3dBlendState = NULL;</a:t>
            </a:r>
          </a:p>
          <a:p>
            <a:r>
              <a:rPr lang="en-US" altLang="ko-KR" sz="1400" dirty="0" smtClean="0"/>
              <a:t>D3D11_BLEND_DESC d3dBlendStateDesc;</a:t>
            </a:r>
            <a:endParaRPr lang="en-US" altLang="ko-KR" sz="1400" dirty="0"/>
          </a:p>
          <a:p>
            <a:r>
              <a:rPr lang="en-US" altLang="ko-KR" sz="1400" dirty="0" err="1"/>
              <a:t>ZeroMemory</a:t>
            </a:r>
            <a:r>
              <a:rPr lang="en-US" altLang="ko-KR" sz="1400" dirty="0"/>
              <a:t>(&amp;d3dBlendStateDesc,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(D3D11_BLEND_DESC));</a:t>
            </a:r>
          </a:p>
          <a:p>
            <a:r>
              <a:rPr lang="en-US" altLang="ko-KR" sz="1400" b="1" dirty="0" smtClean="0">
                <a:solidFill>
                  <a:srgbClr val="0000CC"/>
                </a:solidFill>
              </a:rPr>
              <a:t>d3dBlendStateDesc.AlphaToCoverageEnable </a:t>
            </a:r>
            <a:r>
              <a:rPr lang="en-US" altLang="ko-KR" sz="1400" b="1" dirty="0">
                <a:solidFill>
                  <a:srgbClr val="0000CC"/>
                </a:solidFill>
              </a:rPr>
              <a:t>= true;</a:t>
            </a:r>
          </a:p>
          <a:p>
            <a:r>
              <a:rPr lang="en-US" altLang="ko-KR" sz="1400" dirty="0" smtClean="0"/>
              <a:t>d3dBlendStateDesc.IndependentBlendEnable </a:t>
            </a:r>
            <a:r>
              <a:rPr lang="en-US" altLang="ko-KR" sz="1400" dirty="0"/>
              <a:t>= false; </a:t>
            </a:r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0000CC"/>
                </a:solidFill>
              </a:rPr>
              <a:t>d3dBlendStateDesc.RenderTarget[0</a:t>
            </a:r>
            <a:r>
              <a:rPr lang="en-US" altLang="ko-KR" sz="1400" b="1" dirty="0">
                <a:solidFill>
                  <a:srgbClr val="0000CC"/>
                </a:solidFill>
              </a:rPr>
              <a:t>].</a:t>
            </a:r>
            <a:r>
              <a:rPr lang="en-US" altLang="ko-KR" sz="1400" b="1" dirty="0" err="1">
                <a:solidFill>
                  <a:srgbClr val="0000CC"/>
                </a:solidFill>
              </a:rPr>
              <a:t>BlendEnable</a:t>
            </a:r>
            <a:r>
              <a:rPr lang="en-US" altLang="ko-KR" sz="1400" b="1" dirty="0">
                <a:solidFill>
                  <a:srgbClr val="0000CC"/>
                </a:solidFill>
              </a:rPr>
              <a:t> =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false</a:t>
            </a:r>
            <a:r>
              <a:rPr lang="en-US" altLang="ko-KR" sz="1400" b="1" dirty="0">
                <a:solidFill>
                  <a:srgbClr val="0000CC"/>
                </a:solidFill>
              </a:rPr>
              <a:t>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RenderTargetWriteMask</a:t>
            </a:r>
            <a:r>
              <a:rPr lang="en-US" altLang="ko-KR" sz="1400" dirty="0"/>
              <a:t> = </a:t>
            </a:r>
            <a:r>
              <a:rPr lang="en-US" altLang="ko-KR" sz="1400" b="1" dirty="0">
                <a:solidFill>
                  <a:srgbClr val="C00000"/>
                </a:solidFill>
              </a:rPr>
              <a:t>D3D11_COLOR_WRITE_ENABLE_ALL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pd3dDevice-&gt;</a:t>
            </a:r>
            <a:r>
              <a:rPr lang="en-US" altLang="ko-KR" sz="1400" dirty="0" err="1"/>
              <a:t>CreateBlendState</a:t>
            </a:r>
            <a:r>
              <a:rPr lang="en-US" altLang="ko-KR" sz="1400" dirty="0"/>
              <a:t>(&amp;d3dBlendStateDesc, &amp;pd3dBlendState</a:t>
            </a:r>
            <a:r>
              <a:rPr lang="en-US" altLang="ko-KR" sz="1400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3901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Alpha-To-Coverage</a:t>
            </a:r>
            <a:endParaRPr lang="ko-KR" altLang="en-US" b="1" dirty="0"/>
          </a:p>
          <a:p>
            <a:endParaRPr lang="ko-KR" altLang="en-US" dirty="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2160000" cy="216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pic>
        <p:nvPicPr>
          <p:cNvPr id="4106" name="Picture 1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4" y="3553591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636" y="3553591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360" y="1196752"/>
            <a:ext cx="2160000" cy="216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pic>
      <p:sp>
        <p:nvSpPr>
          <p:cNvPr id="16" name="직사각형 15"/>
          <p:cNvSpPr/>
          <p:nvPr/>
        </p:nvSpPr>
        <p:spPr>
          <a:xfrm>
            <a:off x="118636" y="1196752"/>
            <a:ext cx="1368152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이미지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1960" y="1196752"/>
            <a:ext cx="1368152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알파 이미지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4110" name="Picture 1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00" y="3553591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891972" y="6433591"/>
            <a:ext cx="1368152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블렌딩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32000" y="6433591"/>
            <a:ext cx="2880000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블렌딩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/</a:t>
            </a:r>
            <a:r>
              <a:rPr lang="en-US" altLang="ko-KR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Alpah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-to-Coverage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15976" y="6433591"/>
            <a:ext cx="2160480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Alpah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-to-Coverage</a:t>
            </a:r>
          </a:p>
        </p:txBody>
      </p:sp>
    </p:spTree>
    <p:extLst>
      <p:ext uri="{BB962C8B-B14F-4D97-AF65-F5344CB8AC3E}">
        <p14:creationId xmlns:p14="http://schemas.microsoft.com/office/powerpoint/2010/main" val="310972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err="1"/>
              <a:t>RenderTargetWriteMask</a:t>
            </a:r>
            <a:r>
              <a:rPr lang="en-US" altLang="ko-KR" b="1" dirty="0"/>
              <a:t> </a:t>
            </a:r>
            <a:endParaRPr lang="ko-KR" altLang="en-US" b="1" dirty="0"/>
          </a:p>
          <a:p>
            <a:endParaRPr lang="ko-KR" altLang="en-US" dirty="0"/>
          </a:p>
        </p:txBody>
      </p:sp>
      <p:pic>
        <p:nvPicPr>
          <p:cNvPr id="4106" name="Picture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040" y="1300223"/>
            <a:ext cx="2016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85552" y="3337247"/>
            <a:ext cx="1368152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_RED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5313" y="3841884"/>
            <a:ext cx="8684343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 = true;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RenderTargetWriteMask</a:t>
            </a:r>
            <a:r>
              <a:rPr lang="en-US" altLang="ko-KR" sz="1400" dirty="0"/>
              <a:t> = </a:t>
            </a:r>
            <a:r>
              <a:rPr lang="en-US" altLang="ko-KR" sz="1400" dirty="0" smtClean="0"/>
              <a:t>D3D11_COLOR_WRITE_ENABLE_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RED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pic>
        <p:nvPicPr>
          <p:cNvPr id="512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8" y="1300222"/>
            <a:ext cx="2016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99" y="1300222"/>
            <a:ext cx="2016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570" y="1300222"/>
            <a:ext cx="2016000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820023" y="3337247"/>
            <a:ext cx="1368152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B05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_GREEN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954494" y="3337247"/>
            <a:ext cx="1368152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CC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_BLUE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088964" y="3337247"/>
            <a:ext cx="1368152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_ALL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36280" y="4537961"/>
            <a:ext cx="8684343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 = true;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RenderTargetWriteMask</a:t>
            </a:r>
            <a:r>
              <a:rPr lang="en-US" altLang="ko-KR" sz="1400" dirty="0"/>
              <a:t> = </a:t>
            </a:r>
            <a:r>
              <a:rPr lang="en-US" altLang="ko-KR" sz="1400" dirty="0" smtClean="0"/>
              <a:t>D3D11_COLOR_WRITE_ENABLE_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GREEN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26" name="직사각형 25"/>
          <p:cNvSpPr/>
          <p:nvPr/>
        </p:nvSpPr>
        <p:spPr>
          <a:xfrm>
            <a:off x="236280" y="5234038"/>
            <a:ext cx="8684343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 = true;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RenderTargetWriteMask</a:t>
            </a:r>
            <a:r>
              <a:rPr lang="en-US" altLang="ko-KR" sz="1400" dirty="0"/>
              <a:t> = </a:t>
            </a:r>
            <a:r>
              <a:rPr lang="en-US" altLang="ko-KR" sz="1400" dirty="0" smtClean="0"/>
              <a:t>D3D11_COLOR_WRITE_ENABLE_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BLUE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236280" y="5930116"/>
            <a:ext cx="8684343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BlendEnable</a:t>
            </a:r>
            <a:r>
              <a:rPr lang="en-US" altLang="ko-KR" sz="1400" dirty="0"/>
              <a:t> = true;</a:t>
            </a:r>
          </a:p>
          <a:p>
            <a:r>
              <a:rPr lang="en-US" altLang="ko-KR" sz="1400" dirty="0" smtClean="0"/>
              <a:t>d3dBlendStateDesc.RenderTarget[0</a:t>
            </a:r>
            <a:r>
              <a:rPr lang="en-US" altLang="ko-KR" sz="1400" dirty="0"/>
              <a:t>].</a:t>
            </a:r>
            <a:r>
              <a:rPr lang="en-US" altLang="ko-KR" sz="1400" dirty="0" err="1"/>
              <a:t>RenderTargetWriteMask</a:t>
            </a:r>
            <a:r>
              <a:rPr lang="en-US" altLang="ko-KR" sz="1400" dirty="0"/>
              <a:t> = D3D11_COLOR_WRITE_ENABLE_</a:t>
            </a:r>
            <a:r>
              <a:rPr lang="en-US" altLang="ko-KR" sz="1400" b="1" dirty="0"/>
              <a:t>ALL</a:t>
            </a:r>
            <a:r>
              <a:rPr lang="en-US" altLang="ko-KR" sz="1400" dirty="0" smtClean="0"/>
              <a:t>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043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스플래팅</a:t>
            </a:r>
            <a:r>
              <a:rPr lang="en-US" altLang="ko-KR" b="1" dirty="0" smtClean="0"/>
              <a:t>(</a:t>
            </a:r>
            <a:r>
              <a:rPr lang="en-US" altLang="ko-KR" b="1" dirty="0"/>
              <a:t>Texture </a:t>
            </a:r>
            <a:r>
              <a:rPr lang="en-US" altLang="ko-KR" b="1" dirty="0" smtClean="0"/>
              <a:t>Splatting) </a:t>
            </a:r>
            <a:endParaRPr lang="ko-KR" altLang="en-US" b="1" dirty="0"/>
          </a:p>
          <a:p>
            <a:pPr lvl="1"/>
            <a:r>
              <a:rPr lang="ko-KR" altLang="en-US" dirty="0" smtClean="0"/>
              <a:t>타일 형태의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레이어</a:t>
            </a:r>
            <a:r>
              <a:rPr lang="en-US" altLang="ko-KR" dirty="0" smtClean="0"/>
              <a:t>(Layer)</a:t>
            </a:r>
            <a:r>
              <a:rPr lang="ko-KR" altLang="en-US" dirty="0" smtClean="0"/>
              <a:t>를 사용하여 </a:t>
            </a:r>
            <a:r>
              <a:rPr lang="ko-KR" altLang="en-US" dirty="0" err="1" smtClean="0"/>
              <a:t>렌더링하는</a:t>
            </a:r>
            <a:r>
              <a:rPr lang="ko-KR" altLang="en-US" dirty="0" smtClean="0"/>
              <a:t> 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레이어는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텍스쳐들과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변환 행렬을 포함하는 구조체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텍스쳐</a:t>
            </a:r>
            <a:r>
              <a:rPr lang="ko-KR" altLang="en-US" dirty="0" smtClean="0"/>
              <a:t> 변환 행렬은 </a:t>
            </a:r>
            <a:r>
              <a:rPr lang="ko-KR" altLang="en-US" dirty="0" err="1" smtClean="0"/>
              <a:t>텍스쳐</a:t>
            </a:r>
            <a:r>
              <a:rPr lang="ko-KR" altLang="en-US" dirty="0" smtClean="0"/>
              <a:t> 좌표를 변환</a:t>
            </a:r>
            <a:r>
              <a:rPr lang="en-US" altLang="ko-KR" dirty="0" smtClean="0"/>
              <a:t>(</a:t>
            </a:r>
            <a:r>
              <a:rPr lang="ko-KR" altLang="en-US" dirty="0" smtClean="0"/>
              <a:t>크기 변환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회전 변환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행렬을 사용하여 </a:t>
            </a:r>
            <a:r>
              <a:rPr lang="ko-KR" altLang="en-US" dirty="0" err="1" smtClean="0"/>
              <a:t>텍스쳐가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2x2 </a:t>
            </a:r>
            <a:r>
              <a:rPr lang="ko-KR" altLang="en-US" dirty="0" smtClean="0"/>
              <a:t>사각형</a:t>
            </a:r>
            <a:r>
              <a:rPr lang="en-US" altLang="ko-KR" dirty="0"/>
              <a:t>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8x8 </a:t>
            </a:r>
            <a:r>
              <a:rPr lang="ko-KR" altLang="en-US" dirty="0" smtClean="0"/>
              <a:t>사각형들에 </a:t>
            </a:r>
            <a:r>
              <a:rPr lang="ko-KR" altLang="en-US" dirty="0" err="1" smtClean="0"/>
              <a:t>매핑되게</a:t>
            </a:r>
            <a:r>
              <a:rPr lang="ko-KR" altLang="en-US" dirty="0" smtClean="0"/>
              <a:t> 할 수 있음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657" y="2380385"/>
            <a:ext cx="4651375" cy="262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484" y="5437460"/>
            <a:ext cx="1222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7664" y="5437460"/>
            <a:ext cx="12287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28194" y="5437460"/>
            <a:ext cx="1216025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13484" y="5107104"/>
            <a:ext cx="121444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Concrete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920839" y="5107104"/>
            <a:ext cx="121444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Grass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528194" y="5107104"/>
            <a:ext cx="121444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Flower</a:t>
            </a:r>
            <a:endParaRPr lang="ko-KR" altLang="en-US" sz="1400" dirty="0"/>
          </a:p>
        </p:txBody>
      </p:sp>
      <p:pic>
        <p:nvPicPr>
          <p:cNvPr id="12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594" y="2417555"/>
            <a:ext cx="3384000" cy="3384000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>
            <a:cxnSpLocks noChangeAspect="1"/>
          </p:cNvCxnSpPr>
          <p:nvPr/>
        </p:nvCxnSpPr>
        <p:spPr>
          <a:xfrm flipH="1">
            <a:off x="5947688" y="2421264"/>
            <a:ext cx="1" cy="3384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 noChangeAspect="1"/>
          </p:cNvCxnSpPr>
          <p:nvPr/>
        </p:nvCxnSpPr>
        <p:spPr>
          <a:xfrm flipH="1">
            <a:off x="6448735" y="2421264"/>
            <a:ext cx="1" cy="3384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 noChangeAspect="1"/>
          </p:cNvCxnSpPr>
          <p:nvPr/>
        </p:nvCxnSpPr>
        <p:spPr>
          <a:xfrm>
            <a:off x="5508104" y="2849604"/>
            <a:ext cx="33843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 noChangeAspect="1"/>
          </p:cNvCxnSpPr>
          <p:nvPr/>
        </p:nvCxnSpPr>
        <p:spPr>
          <a:xfrm>
            <a:off x="5508104" y="4109742"/>
            <a:ext cx="33843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cxnSpLocks noChangeAspect="1"/>
          </p:cNvCxnSpPr>
          <p:nvPr/>
        </p:nvCxnSpPr>
        <p:spPr>
          <a:xfrm>
            <a:off x="5508104" y="3269650"/>
            <a:ext cx="33843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 noChangeAspect="1"/>
          </p:cNvCxnSpPr>
          <p:nvPr/>
        </p:nvCxnSpPr>
        <p:spPr>
          <a:xfrm>
            <a:off x="5508104" y="3689696"/>
            <a:ext cx="33843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cxnSpLocks noChangeAspect="1"/>
          </p:cNvCxnSpPr>
          <p:nvPr/>
        </p:nvCxnSpPr>
        <p:spPr>
          <a:xfrm>
            <a:off x="5508104" y="4529788"/>
            <a:ext cx="33843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 noChangeAspect="1"/>
          </p:cNvCxnSpPr>
          <p:nvPr/>
        </p:nvCxnSpPr>
        <p:spPr>
          <a:xfrm flipH="1">
            <a:off x="6949782" y="2421264"/>
            <a:ext cx="1" cy="3384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cxnSpLocks noChangeAspect="1"/>
          </p:cNvCxnSpPr>
          <p:nvPr/>
        </p:nvCxnSpPr>
        <p:spPr>
          <a:xfrm flipH="1">
            <a:off x="7450829" y="2421264"/>
            <a:ext cx="1" cy="3384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244836" y="581272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(0,0)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695102" y="581272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(1,0)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199158" y="581272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(2,0)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703214" y="581272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(3,0)</a:t>
            </a:r>
            <a:endParaRPr lang="ko-KR" altLang="en-US" sz="1400" dirty="0"/>
          </a:p>
        </p:txBody>
      </p:sp>
      <p:cxnSp>
        <p:nvCxnSpPr>
          <p:cNvPr id="35" name="직선 연결선 34"/>
          <p:cNvCxnSpPr>
            <a:cxnSpLocks noChangeAspect="1"/>
          </p:cNvCxnSpPr>
          <p:nvPr/>
        </p:nvCxnSpPr>
        <p:spPr>
          <a:xfrm flipH="1">
            <a:off x="7951876" y="2421264"/>
            <a:ext cx="1" cy="3384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cxnSpLocks noChangeAspect="1"/>
          </p:cNvCxnSpPr>
          <p:nvPr/>
        </p:nvCxnSpPr>
        <p:spPr>
          <a:xfrm flipH="1">
            <a:off x="8452921" y="2421264"/>
            <a:ext cx="1" cy="3384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cxnSpLocks noChangeAspect="1"/>
          </p:cNvCxnSpPr>
          <p:nvPr/>
        </p:nvCxnSpPr>
        <p:spPr>
          <a:xfrm>
            <a:off x="5508104" y="4949834"/>
            <a:ext cx="33843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 noChangeAspect="1"/>
          </p:cNvCxnSpPr>
          <p:nvPr/>
        </p:nvCxnSpPr>
        <p:spPr>
          <a:xfrm>
            <a:off x="5508104" y="5369883"/>
            <a:ext cx="3384376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06582" y="521599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(0,1)</a:t>
            </a:r>
            <a:endParaRPr lang="ko-KR" alt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5006582" y="4789762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(0,2)</a:t>
            </a:r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5006582" y="4375899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(0,3)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7195537" y="581272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(4,0)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004048" y="393305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(0,4)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488768" y="6328538"/>
            <a:ext cx="3395826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좌표의 크기 변환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0.5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0.1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배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…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55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텍스쳐</a:t>
            </a:r>
            <a:r>
              <a:rPr lang="en-US" altLang="ko-KR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중심 </a:t>
            </a:r>
            <a:r>
              <a:rPr lang="ko-KR" altLang="en-US" b="1" dirty="0" err="1" smtClean="0"/>
              <a:t>좌표계</a:t>
            </a:r>
            <a:r>
              <a:rPr lang="en-US" altLang="ko-KR" b="1" dirty="0" smtClean="0"/>
              <a:t>(</a:t>
            </a:r>
            <a:r>
              <a:rPr lang="en-US" altLang="ko-KR" b="1" dirty="0" err="1"/>
              <a:t>Barycentric</a:t>
            </a:r>
            <a:r>
              <a:rPr lang="en-US" altLang="ko-KR" b="1" dirty="0"/>
              <a:t> coordinates</a:t>
            </a:r>
            <a:r>
              <a:rPr lang="en-US" altLang="ko-KR" b="1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79747" y="3356992"/>
                <a:ext cx="8784976" cy="33239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lvl="0"/>
                <a:r>
                  <a:rPr lang="ko-KR" altLang="en-US" sz="1400" dirty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중심 </a:t>
                </a:r>
                <a:r>
                  <a:rPr lang="ko-KR" altLang="en-US" sz="1400" dirty="0" err="1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좌표계는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삼각형의 꼭지점의 좌표를 사용하여 삼각형 내부의 점을 표현한다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.</a:t>
                </a:r>
              </a:p>
              <a:p>
                <a:pPr lvl="0"/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삼각형의 각 꼭지점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(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정점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)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은 위치 벡터 뿐 아니라 다른 정보들을 포함한다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.</a:t>
                </a:r>
              </a:p>
              <a:p>
                <a:pPr lvl="0"/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이러한 다른 정보들은 정점의 </a:t>
                </a:r>
                <a:r>
                  <a:rPr lang="ko-KR" altLang="en-US" sz="1400" dirty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색상</a:t>
                </a:r>
                <a:r>
                  <a:rPr lang="en-US" altLang="ko-KR" sz="1400" dirty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, </a:t>
                </a:r>
                <a:r>
                  <a:rPr lang="ko-KR" altLang="en-US" sz="1400" dirty="0" err="1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텍스쳐</a:t>
                </a:r>
                <a:r>
                  <a:rPr lang="ko-KR" altLang="en-US" sz="1400" dirty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좌표</a:t>
                </a:r>
                <a:r>
                  <a:rPr lang="en-US" altLang="ko-KR" sz="1400" dirty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, </a:t>
                </a:r>
                <a:r>
                  <a:rPr lang="ko-KR" altLang="en-US" sz="1400" dirty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법선 벡터 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등이 될 수 있다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.</a:t>
                </a:r>
              </a:p>
              <a:p>
                <a:pPr lvl="0"/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중심 좌표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𝑤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</m:t>
                    </m:r>
                  </m:oMath>
                </a14:m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로 정의되는 내부의 점에 대한 이러한 정보들은 세 개의 정점의 정보들로 표현할 수 있다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.</a:t>
                </a:r>
              </a:p>
              <a:p>
                <a:pPr lvl="0"/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즉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, 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내부의 한 점에 대한 색상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, </a:t>
                </a:r>
                <a:r>
                  <a:rPr lang="ko-KR" altLang="en-US" sz="1400" dirty="0" err="1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텍스쳐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좌표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, 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법선 벡터 등을 정점의 정보를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𝑤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, 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</m:t>
                    </m:r>
                  </m:oMath>
                </a14:m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로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</a:t>
                </a:r>
                <a:r>
                  <a:rPr lang="ko-KR" altLang="en-US" sz="1400" dirty="0" err="1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보간할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수 있다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.</a:t>
                </a:r>
              </a:p>
              <a:p>
                <a:pPr lvl="0"/>
                <a:endParaRPr lang="en-US" altLang="ko-KR" sz="14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위치 벡터의 보간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:</a:t>
                </a:r>
              </a:p>
              <a:p>
                <a:r>
                  <a:rPr lang="en-US" altLang="ko-KR" sz="1400" b="1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𝒒</m:t>
                    </m:r>
                    <m:r>
                      <a:rPr lang="en-US" altLang="ko-KR" sz="1400" i="1" dirty="0" err="1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</m:t>
                    </m:r>
                    <m:r>
                      <a:rPr lang="en-US" altLang="ko-KR" sz="1400" i="1" dirty="0" err="1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𝑥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=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𝑤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𝟏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𝑥</m:t>
                    </m:r>
                    <m:r>
                      <a:rPr lang="pl-PL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𝟐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𝑥</m:t>
                    </m:r>
                    <m:r>
                      <a:rPr lang="pl-PL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𝟑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𝑥</m:t>
                    </m:r>
                    <m:r>
                      <a:rPr lang="pl-PL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</m:oMath>
                </a14:m>
                <a:endParaRPr lang="en-US" altLang="ko-KR" sz="1400" baseline="-25000" dirty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   </m:t>
                      </m:r>
                      <m:r>
                        <a:rPr lang="en-US" altLang="ko-KR" sz="1400" b="1" i="1" dirty="0" err="1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400" i="1" dirty="0" err="1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err="1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𝑦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𝑤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𝑦</m:t>
                      </m:r>
                      <m:r>
                        <a:rPr lang="pl-PL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𝑦</m:t>
                      </m:r>
                      <m:r>
                        <a:rPr lang="pl-PL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𝑦</m:t>
                      </m:r>
                      <m:r>
                        <a:rPr lang="pl-PL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</m:oMath>
                  </m:oMathPara>
                </a14:m>
                <a:endParaRPr lang="en-US" altLang="ko-KR" sz="14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   </m:t>
                      </m:r>
                      <m:r>
                        <a:rPr lang="en-US" altLang="ko-KR" sz="1400" b="1" i="1" dirty="0" err="1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400" i="1" dirty="0" err="1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err="1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𝑧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𝑤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𝑧</m:t>
                      </m:r>
                      <m:r>
                        <a:rPr lang="pl-PL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𝑧</m:t>
                      </m:r>
                      <m:r>
                        <a:rPr lang="pl-PL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𝑧</m:t>
                      </m:r>
                      <m:r>
                        <a:rPr lang="pl-PL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</m:oMath>
                  </m:oMathPara>
                </a14:m>
                <a:endParaRPr lang="en-US" altLang="ko-KR" sz="14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:r>
                  <a:rPr lang="ko-KR" altLang="en-US" sz="1400" dirty="0" err="1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텍스쳐</a:t>
                </a:r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좌표의 </a:t>
                </a:r>
                <a:r>
                  <a:rPr lang="ko-KR" altLang="en-US" sz="1400" dirty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보간</a:t>
                </a:r>
                <a:r>
                  <a:rPr lang="en-US" altLang="ko-KR" sz="1400" dirty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:</a:t>
                </a:r>
                <a:endParaRPr lang="en-US" altLang="ko-KR" sz="14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r>
                  <a:rPr lang="en-US" altLang="ko-KR" sz="1400" b="1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𝒒</m:t>
                    </m:r>
                    <m:r>
                      <a:rPr lang="en-US" altLang="ko-KR" sz="1400" i="1" dirty="0" err="1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</m:t>
                    </m:r>
                    <m:r>
                      <a:rPr lang="en-US" altLang="ko-KR" sz="1400" i="1" dirty="0" err="1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𝑡𝑢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=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𝑤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𝟏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𝑡𝑢</m:t>
                    </m:r>
                    <m:r>
                      <a:rPr lang="pl-PL" altLang="ko-KR" sz="14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𝟐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𝑡𝑢</m:t>
                    </m:r>
                    <m:r>
                      <a:rPr lang="pl-PL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∗</m:t>
                    </m:r>
                    <m:r>
                      <a:rPr lang="en-US" altLang="ko-KR" sz="14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4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𝟑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.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𝑡𝑢</m:t>
                    </m:r>
                    <m:r>
                      <a:rPr lang="pl-PL" altLang="ko-KR" sz="14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</m:t>
                    </m:r>
                  </m:oMath>
                </a14:m>
                <a:endParaRPr lang="en-US" altLang="ko-KR" sz="1400" baseline="-25000" dirty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   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𝑡𝑣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𝑤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𝑡𝑣</m:t>
                      </m:r>
                      <m:r>
                        <a:rPr lang="pl-PL" altLang="ko-KR" sz="14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𝑡𝑣</m:t>
                      </m:r>
                      <m:r>
                        <a:rPr lang="pl-PL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.</m:t>
                      </m:r>
                      <m:r>
                        <a:rPr lang="en-US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𝑡𝑣</m:t>
                      </m:r>
                      <m:r>
                        <a:rPr lang="pl-PL" altLang="ko-KR" sz="14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 </m:t>
                      </m:r>
                    </m:oMath>
                  </m:oMathPara>
                </a14:m>
                <a:endParaRPr lang="en-US" altLang="ko-KR" sz="14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:endParaRPr lang="en-US" altLang="ko-KR" sz="14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 lvl="0"/>
                <a:r>
                  <a:rPr lang="ko-KR" altLang="en-US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색상의 보간과 법선 벡터의 보간 등도 같은 방식으로 할 수 있다</a:t>
                </a:r>
                <a:r>
                  <a:rPr lang="en-US" altLang="ko-KR" sz="1400" dirty="0" smtClean="0">
                    <a:latin typeface="함초롬바탕" pitchFamily="18" charset="-127"/>
                    <a:ea typeface="함초롬바탕" pitchFamily="18" charset="-127"/>
                    <a:cs typeface="함초롬바탕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47" y="3356992"/>
                <a:ext cx="8784976" cy="33239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직사각형 38"/>
              <p:cNvSpPr/>
              <p:nvPr/>
            </p:nvSpPr>
            <p:spPr>
              <a:xfrm>
                <a:off x="3491879" y="1316039"/>
                <a:ext cx="3581109" cy="58477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pl-PL" altLang="ko-KR" sz="16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  <m:r>
                        <a:rPr lang="pl-PL" altLang="ko-KR" sz="1600" i="1" dirty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600" b="1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600" b="1" i="1" baseline="-25000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600" i="1" dirty="0" smtClean="0"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600" dirty="0" smtClean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r>
                  <a:rPr lang="en-US" altLang="ko-KR" sz="1600" dirty="0" smtClean="0">
                    <a:ea typeface="함초롬바탕" pitchFamily="18" charset="-127"/>
                    <a:cs typeface="함초롬바탕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   =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(1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−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−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)</m:t>
                    </m:r>
                    <m:r>
                      <a:rPr lang="en-US" altLang="ko-KR" sz="1600" b="1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600" b="1" i="1" baseline="-25000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𝟏</m:t>
                    </m:r>
                    <m:r>
                      <a:rPr lang="pl-PL" altLang="ko-KR" sz="16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𝑢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6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𝟐</m:t>
                    </m:r>
                    <m:r>
                      <a:rPr lang="pl-PL" altLang="ko-KR" sz="1600" i="1" dirty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+</m:t>
                    </m:r>
                    <m:r>
                      <a:rPr lang="en-US" altLang="ko-KR" sz="1600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𝑣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𝒑</m:t>
                    </m:r>
                    <m:r>
                      <a:rPr lang="en-US" altLang="ko-KR" sz="1600" b="1" i="1" baseline="-25000" dirty="0" smtClean="0">
                        <a:latin typeface="Cambria Math" panose="02040503050406030204" pitchFamily="18" charset="0"/>
                        <a:ea typeface="함초롬바탕" pitchFamily="18" charset="-127"/>
                        <a:cs typeface="함초롬바탕" pitchFamily="18" charset="-127"/>
                      </a:rPr>
                      <m:t>𝟑</m:t>
                    </m:r>
                  </m:oMath>
                </a14:m>
                <a:endParaRPr lang="en-US" altLang="ko-KR" sz="1600" baseline="-25000" dirty="0"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9" name="직사각형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79" y="1316039"/>
                <a:ext cx="358110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직사각형 40"/>
          <p:cNvSpPr/>
          <p:nvPr/>
        </p:nvSpPr>
        <p:spPr>
          <a:xfrm>
            <a:off x="3491880" y="2035273"/>
            <a:ext cx="2160240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 smtClean="0"/>
              <a:t>CTexturedVertex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{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float x, y, z;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float </a:t>
            </a:r>
            <a:r>
              <a:rPr lang="en-US" altLang="ko-KR" sz="1400" dirty="0" err="1" smtClean="0"/>
              <a:t>tu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tv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};</a:t>
            </a:r>
            <a:endParaRPr lang="ko-KR" altLang="en-US" sz="1400" dirty="0"/>
          </a:p>
        </p:txBody>
      </p:sp>
      <p:sp>
        <p:nvSpPr>
          <p:cNvPr id="43" name="직사각형 42"/>
          <p:cNvSpPr/>
          <p:nvPr/>
        </p:nvSpPr>
        <p:spPr>
          <a:xfrm>
            <a:off x="5818714" y="2043425"/>
            <a:ext cx="3150096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 smtClean="0"/>
              <a:t>CTexturedVertex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 smtClean="0"/>
              <a:t>{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D3DXVECTOR3 m_d3dxvPosition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D3DXVECTOR2 m_d3dxvTexture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};</a:t>
            </a:r>
            <a:endParaRPr lang="ko-KR" altLang="en-US" sz="1400" dirty="0"/>
          </a:p>
        </p:txBody>
      </p:sp>
      <p:sp>
        <p:nvSpPr>
          <p:cNvPr id="23" name="직각 삼각형 22"/>
          <p:cNvSpPr/>
          <p:nvPr/>
        </p:nvSpPr>
        <p:spPr>
          <a:xfrm rot="5400000">
            <a:off x="1259333" y="1442167"/>
            <a:ext cx="1440000" cy="1440000"/>
          </a:xfrm>
          <a:prstGeom prst="rtTriangle">
            <a:avLst/>
          </a:prstGeom>
          <a:solidFill>
            <a:srgbClr val="FFC000"/>
          </a:solidFill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827584" y="1268760"/>
                <a:ext cx="410689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268760"/>
                <a:ext cx="410689" cy="302840"/>
              </a:xfrm>
              <a:prstGeom prst="rect">
                <a:avLst/>
              </a:prstGeom>
              <a:blipFill rotWithShape="0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/>
              <p:cNvSpPr/>
              <p:nvPr/>
            </p:nvSpPr>
            <p:spPr>
              <a:xfrm>
                <a:off x="2683099" y="1266851"/>
                <a:ext cx="404277" cy="302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𝟑</m:t>
                      </m:r>
                    </m:oMath>
                  </m:oMathPara>
                </a14:m>
                <a:endParaRPr lang="ko-KR" altLang="en-US" sz="1400" baseline="-25000" dirty="0">
                  <a:solidFill>
                    <a:srgbClr val="C00000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2" name="직사각형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099" y="1266851"/>
                <a:ext cx="404277" cy="302840"/>
              </a:xfrm>
              <a:prstGeom prst="rect">
                <a:avLst/>
              </a:prstGeom>
              <a:blipFill rotWithShape="0">
                <a:blip r:embed="rId5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3"/>
              <p:cNvSpPr/>
              <p:nvPr/>
            </p:nvSpPr>
            <p:spPr>
              <a:xfrm>
                <a:off x="1080605" y="2912897"/>
                <a:ext cx="4315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4" name="직사각형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05" y="2912897"/>
                <a:ext cx="431528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/>
          <p:cNvCxnSpPr/>
          <p:nvPr/>
        </p:nvCxnSpPr>
        <p:spPr>
          <a:xfrm flipV="1">
            <a:off x="1251713" y="2353060"/>
            <a:ext cx="540000" cy="5400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1268244" y="1830859"/>
            <a:ext cx="504000" cy="504000"/>
          </a:xfrm>
          <a:prstGeom prst="straightConnector1">
            <a:avLst/>
          </a:prstGeom>
          <a:ln w="15875">
            <a:solidFill>
              <a:srgbClr val="0000CC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23" idx="4"/>
          </p:cNvCxnSpPr>
          <p:nvPr/>
        </p:nvCxnSpPr>
        <p:spPr>
          <a:xfrm flipV="1">
            <a:off x="1259333" y="2337488"/>
            <a:ext cx="3519" cy="54467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1787124" y="1820446"/>
            <a:ext cx="3519" cy="544679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35496" y="2501729"/>
                <a:ext cx="12432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𝟐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CC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2501729"/>
                <a:ext cx="1243225" cy="307777"/>
              </a:xfrm>
              <a:prstGeom prst="rect">
                <a:avLst/>
              </a:prstGeom>
              <a:blipFill rotWithShape="0">
                <a:blip r:embed="rId7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1530824" y="2501729"/>
                <a:ext cx="12391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𝟑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400" b="1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1" i="1" baseline="-25000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cs typeface="함초롬바탕" pitchFamily="18" charset="-127"/>
                        </a:rPr>
                        <m:t>𝟏</m:t>
                      </m:r>
                      <m:r>
                        <a:rPr lang="en-US" altLang="ko-KR" sz="1400" i="1" dirty="0" smtClean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CC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24" y="2501729"/>
                <a:ext cx="1239121" cy="307777"/>
              </a:xfrm>
              <a:prstGeom prst="rect">
                <a:avLst/>
              </a:prstGeom>
              <a:blipFill rotWithShape="0">
                <a:blip r:embed="rId8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1639889" y="1460513"/>
                <a:ext cx="35618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+mj-lt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889" y="1460513"/>
                <a:ext cx="356187" cy="307777"/>
              </a:xfrm>
              <a:prstGeom prst="rect">
                <a:avLst/>
              </a:prstGeom>
              <a:blipFill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타원 51"/>
          <p:cNvSpPr/>
          <p:nvPr/>
        </p:nvSpPr>
        <p:spPr>
          <a:xfrm>
            <a:off x="1198572" y="1365700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2609330" y="1375258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1201989" y="2795678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708211" y="1761424"/>
            <a:ext cx="144016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7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스플래팅</a:t>
            </a:r>
            <a:r>
              <a:rPr lang="en-US" altLang="ko-KR" b="1" dirty="0" smtClean="0"/>
              <a:t>(</a:t>
            </a:r>
            <a:r>
              <a:rPr lang="en-US" altLang="ko-KR" b="1" dirty="0"/>
              <a:t>Texture </a:t>
            </a:r>
            <a:r>
              <a:rPr lang="en-US" altLang="ko-KR" b="1" dirty="0" smtClean="0"/>
              <a:t>Splatting) </a:t>
            </a:r>
          </a:p>
          <a:p>
            <a:pPr lvl="1"/>
            <a:r>
              <a:rPr lang="ko-KR" altLang="en-US" dirty="0" err="1" smtClean="0"/>
              <a:t>스플랫</a:t>
            </a:r>
            <a:r>
              <a:rPr lang="en-US" altLang="ko-KR" dirty="0" smtClean="0"/>
              <a:t>(Splat)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레이어의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텍스쳐를</a:t>
            </a:r>
            <a:r>
              <a:rPr lang="ko-KR" altLang="en-US" dirty="0" smtClean="0"/>
              <a:t> 사용하는 사각형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인덱스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집합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각 </a:t>
            </a:r>
            <a:r>
              <a:rPr lang="ko-KR" altLang="en-US" dirty="0" err="1" smtClean="0"/>
              <a:t>스플랫은</a:t>
            </a:r>
            <a:r>
              <a:rPr lang="ko-KR" altLang="en-US" dirty="0" smtClean="0"/>
              <a:t> 알파</a:t>
            </a:r>
            <a:r>
              <a:rPr lang="en-US" altLang="ko-KR" dirty="0" smtClean="0"/>
              <a:t>(Alpha)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텍스쳐를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타일 형태로 </a:t>
            </a:r>
            <a:r>
              <a:rPr lang="ko-KR" altLang="en-US" dirty="0" err="1" smtClean="0"/>
              <a:t>매핑하지</a:t>
            </a:r>
            <a:r>
              <a:rPr lang="ko-KR" altLang="en-US" dirty="0" smtClean="0"/>
              <a:t> 않음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레이어와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스플랫의</a:t>
            </a:r>
            <a:r>
              <a:rPr lang="ko-KR" altLang="en-US" dirty="0" smtClean="0"/>
              <a:t> 개수는 같음</a:t>
            </a:r>
            <a:endParaRPr lang="en-US" altLang="ko-KR" dirty="0" smtClean="0"/>
          </a:p>
          <a:p>
            <a:pPr lvl="1"/>
            <a:r>
              <a:rPr kumimoji="1" lang="ko-KR" altLang="en-US" dirty="0" smtClean="0">
                <a:solidFill>
                  <a:srgbClr val="000000"/>
                </a:solidFill>
                <a:cs typeface="Tahoma" pitchFamily="34" charset="0"/>
              </a:rPr>
              <a:t>색상은 기본 </a:t>
            </a:r>
            <a:r>
              <a:rPr kumimoji="1" lang="ko-KR" altLang="en-US" dirty="0" err="1" smtClean="0">
                <a:solidFill>
                  <a:srgbClr val="000000"/>
                </a:solidFill>
                <a:cs typeface="Tahoma" pitchFamily="34" charset="0"/>
              </a:rPr>
              <a:t>텍스쳐에서</a:t>
            </a:r>
            <a:r>
              <a:rPr kumimoji="1" lang="ko-KR" altLang="en-US" dirty="0" smtClean="0">
                <a:solidFill>
                  <a:srgbClr val="000000"/>
                </a:solidFill>
                <a:cs typeface="Tahoma" pitchFamily="34" charset="0"/>
              </a:rPr>
              <a:t> 샘플링</a:t>
            </a:r>
            <a:r>
              <a:rPr kumimoji="1" lang="en-US" altLang="ko-KR" dirty="0" smtClean="0">
                <a:solidFill>
                  <a:srgbClr val="000000"/>
                </a:solidFill>
                <a:cs typeface="Tahoma" pitchFamily="34" charset="0"/>
              </a:rPr>
              <a:t>, </a:t>
            </a:r>
            <a:r>
              <a:rPr kumimoji="1" lang="ko-KR" altLang="en-US" dirty="0" err="1" smtClean="0">
                <a:solidFill>
                  <a:srgbClr val="000000"/>
                </a:solidFill>
                <a:cs typeface="Tahoma" pitchFamily="34" charset="0"/>
              </a:rPr>
              <a:t>알파값은</a:t>
            </a:r>
            <a:r>
              <a:rPr kumimoji="1" lang="ko-KR" altLang="en-US" dirty="0" smtClean="0">
                <a:solidFill>
                  <a:srgbClr val="000000"/>
                </a:solidFill>
                <a:cs typeface="Tahoma" pitchFamily="34" charset="0"/>
              </a:rPr>
              <a:t> 알파 </a:t>
            </a:r>
            <a:r>
              <a:rPr kumimoji="1" lang="ko-KR" altLang="en-US" dirty="0" err="1" smtClean="0">
                <a:solidFill>
                  <a:srgbClr val="000000"/>
                </a:solidFill>
                <a:cs typeface="Tahoma" pitchFamily="34" charset="0"/>
              </a:rPr>
              <a:t>텍스쳐에서</a:t>
            </a:r>
            <a:r>
              <a:rPr kumimoji="1" lang="ko-KR" altLang="en-US" dirty="0" smtClean="0">
                <a:solidFill>
                  <a:srgbClr val="000000"/>
                </a:solidFill>
                <a:cs typeface="Tahoma" pitchFamily="34" charset="0"/>
              </a:rPr>
              <a:t> 샘플링</a:t>
            </a:r>
            <a:endParaRPr kumimoji="1" lang="en-US" altLang="ko-KR" dirty="0" smtClean="0">
              <a:solidFill>
                <a:srgbClr val="000000"/>
              </a:solidFill>
              <a:cs typeface="Tahoma" pitchFamily="34" charset="0"/>
            </a:endParaRPr>
          </a:p>
          <a:p>
            <a:pPr lvl="1"/>
            <a:r>
              <a:rPr kumimoji="1" lang="ko-KR" altLang="en-US" dirty="0" smtClean="0">
                <a:solidFill>
                  <a:srgbClr val="000000"/>
                </a:solidFill>
                <a:cs typeface="Tahoma" pitchFamily="34" charset="0"/>
              </a:rPr>
              <a:t>알파 </a:t>
            </a:r>
            <a:r>
              <a:rPr kumimoji="1" lang="ko-KR" altLang="en-US" dirty="0" err="1" smtClean="0">
                <a:solidFill>
                  <a:srgbClr val="000000"/>
                </a:solidFill>
                <a:cs typeface="Tahoma" pitchFamily="34" charset="0"/>
              </a:rPr>
              <a:t>텍스쳐를</a:t>
            </a:r>
            <a:r>
              <a:rPr kumimoji="1" lang="ko-KR" altLang="en-US" dirty="0" smtClean="0">
                <a:solidFill>
                  <a:srgbClr val="000000"/>
                </a:solidFill>
                <a:cs typeface="Tahoma" pitchFamily="34" charset="0"/>
              </a:rPr>
              <a:t> 사용하여 각 </a:t>
            </a:r>
            <a:r>
              <a:rPr kumimoji="1" lang="ko-KR" altLang="en-US" dirty="0" err="1" smtClean="0">
                <a:solidFill>
                  <a:srgbClr val="000000"/>
                </a:solidFill>
                <a:cs typeface="Tahoma" pitchFamily="34" charset="0"/>
              </a:rPr>
              <a:t>스플랫을</a:t>
            </a:r>
            <a:r>
              <a:rPr kumimoji="1" lang="ko-KR" altLang="en-US" dirty="0" smtClean="0">
                <a:solidFill>
                  <a:srgbClr val="000000"/>
                </a:solidFill>
                <a:cs typeface="Tahoma" pitchFamily="34" charset="0"/>
              </a:rPr>
              <a:t> </a:t>
            </a:r>
            <a:r>
              <a:rPr kumimoji="1" lang="ko-KR" altLang="en-US" dirty="0" err="1" smtClean="0">
                <a:solidFill>
                  <a:srgbClr val="000000"/>
                </a:solidFill>
                <a:cs typeface="Tahoma" pitchFamily="34" charset="0"/>
              </a:rPr>
              <a:t>렌더링하면</a:t>
            </a:r>
            <a:r>
              <a:rPr kumimoji="1" lang="ko-KR" altLang="en-US" dirty="0" smtClean="0">
                <a:solidFill>
                  <a:srgbClr val="000000"/>
                </a:solidFill>
                <a:cs typeface="Tahoma" pitchFamily="34" charset="0"/>
              </a:rPr>
              <a:t> 각 </a:t>
            </a:r>
            <a:r>
              <a:rPr kumimoji="1" lang="ko-KR" altLang="en-US" dirty="0" err="1" smtClean="0">
                <a:solidFill>
                  <a:srgbClr val="000000"/>
                </a:solidFill>
                <a:cs typeface="Tahoma" pitchFamily="34" charset="0"/>
              </a:rPr>
              <a:t>스플랫을</a:t>
            </a:r>
            <a:r>
              <a:rPr kumimoji="1" lang="ko-KR" altLang="en-US" dirty="0" smtClean="0">
                <a:solidFill>
                  <a:srgbClr val="000000"/>
                </a:solidFill>
                <a:cs typeface="Tahoma" pitchFamily="34" charset="0"/>
              </a:rPr>
              <a:t> 부드럽게 </a:t>
            </a:r>
            <a:r>
              <a:rPr kumimoji="1" lang="ko-KR" altLang="en-US" dirty="0" err="1" smtClean="0">
                <a:solidFill>
                  <a:srgbClr val="000000"/>
                </a:solidFill>
                <a:cs typeface="Tahoma" pitchFamily="34" charset="0"/>
              </a:rPr>
              <a:t>블렌딩</a:t>
            </a:r>
            <a:endParaRPr kumimoji="1" lang="en-US" altLang="ko-KR" dirty="0" smtClean="0">
              <a:solidFill>
                <a:srgbClr val="000000"/>
              </a:solidFill>
              <a:cs typeface="Tahoma" pitchFamily="34" charset="0"/>
            </a:endParaRPr>
          </a:p>
          <a:p>
            <a:pPr marL="457200" lvl="1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0" name="Rectangle 1"/>
          <p:cNvSpPr>
            <a:spLocks noChangeArrowheads="1"/>
          </p:cNvSpPr>
          <p:nvPr/>
        </p:nvSpPr>
        <p:spPr bwMode="auto">
          <a:xfrm>
            <a:off x="1475656" y="2687676"/>
            <a:ext cx="6544381" cy="397031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108000" tIns="45720" rIns="10800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Rockwell"/>
                <a:cs typeface="Tahoma" pitchFamily="34" charset="0"/>
              </a:rPr>
              <a:t>class 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Rockwell"/>
                <a:cs typeface="Tahoma" pitchFamily="34" charset="0"/>
              </a:rPr>
              <a:t>CTerrain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Rockwell"/>
                <a:cs typeface="Tahoma" pitchFamily="34" charset="0"/>
              </a:rPr>
              <a:t> 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Rockwell"/>
                <a:cs typeface="Tahoma" pitchFamily="34" charset="0"/>
              </a:rPr>
              <a:t>{ </a:t>
            </a:r>
          </a:p>
          <a:p>
            <a:pPr lv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solidFill>
                  <a:schemeClr val="tx1"/>
                </a:solidFill>
                <a:latin typeface="+mj-lt"/>
                <a:ea typeface="Rockwell"/>
                <a:cs typeface="Tahoma" pitchFamily="34" charset="0"/>
              </a:rPr>
              <a:t>    </a:t>
            </a:r>
            <a:r>
              <a:rPr lang="en-US" altLang="ko-KR" sz="1400" dirty="0"/>
              <a:t>ID3DBuffer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Rockwell"/>
                <a:cs typeface="Tahoma" pitchFamily="34" charset="0"/>
              </a:rPr>
              <a:t> 		*m_pd3dVertices; 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+mj-lt"/>
              <a:ea typeface="Rockwell"/>
              <a:cs typeface="Tahoma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Rockwell"/>
                <a:cs typeface="Tahoma" pitchFamily="34" charset="0"/>
              </a:rPr>
              <a:t>   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Rockwell"/>
                <a:cs typeface="Tahoma" pitchFamily="34" charset="0"/>
              </a:rPr>
              <a:t>CTerrainLayer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Rockwell"/>
                <a:cs typeface="Tahoma" pitchFamily="34" charset="0"/>
              </a:rPr>
              <a:t>       		*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Rockwell"/>
                <a:cs typeface="Tahoma" pitchFamily="34" charset="0"/>
              </a:rPr>
              <a:t>m_pLayers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 smtClean="0">
                <a:solidFill>
                  <a:srgbClr val="000000"/>
                </a:solidFill>
                <a:latin typeface="+mj-lt"/>
                <a:ea typeface="Rockwell"/>
                <a:cs typeface="Tahoma" pitchFamily="34" charset="0"/>
              </a:rPr>
              <a:t>   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Rockwell"/>
                <a:cs typeface="Tahoma" pitchFamily="34" charset="0"/>
              </a:rPr>
              <a:t>CTerrainSplat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Rockwell"/>
                <a:cs typeface="Tahoma" pitchFamily="34" charset="0"/>
              </a:rPr>
              <a:t> 		*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Rockwell"/>
                <a:cs typeface="Tahoma" pitchFamily="34" charset="0"/>
              </a:rPr>
              <a:t>m_pSplats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; 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};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class </a:t>
            </a:r>
            <a:r>
              <a:rPr kumimoji="1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+mj-lt"/>
                <a:ea typeface="Rockwell"/>
                <a:cs typeface="Tahoma" pitchFamily="34" charset="0"/>
              </a:rPr>
              <a:t>CTerrainLayer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 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{ </a:t>
            </a:r>
          </a:p>
          <a:p>
            <a:pPr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solidFill>
                  <a:srgbClr val="000000"/>
                </a:solidFill>
                <a:latin typeface="+mj-lt"/>
                <a:ea typeface="Rockwell"/>
                <a:cs typeface="Tahoma" pitchFamily="34" charset="0"/>
              </a:rPr>
              <a:t>    </a:t>
            </a:r>
            <a:r>
              <a:rPr lang="en-US" altLang="ko-KR" sz="1400" dirty="0" smtClean="0"/>
              <a:t>ID3D11ShaderResourceView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 	*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m_pBaseTexture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; 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+mj-lt"/>
                <a:ea typeface="Rockwell"/>
                <a:cs typeface="Tahoma" pitchFamily="34" charset="0"/>
              </a:rPr>
              <a:t> </a:t>
            </a:r>
          </a:p>
          <a:p>
            <a:pPr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solidFill>
                  <a:srgbClr val="008000"/>
                </a:solidFill>
                <a:latin typeface="+mj-lt"/>
                <a:ea typeface="Rockwell"/>
                <a:cs typeface="Tahoma" pitchFamily="34" charset="0"/>
              </a:rPr>
              <a:t>    </a:t>
            </a:r>
            <a:r>
              <a:rPr lang="en-US" altLang="ko-KR" sz="1400" dirty="0" smtClean="0"/>
              <a:t>ID3D11ShaderResourceView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	*</a:t>
            </a:r>
            <a:r>
              <a:rPr kumimoji="1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m_pAlphaBlendTexture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dirty="0" smtClean="0">
                <a:solidFill>
                  <a:srgbClr val="000000"/>
                </a:solidFill>
                <a:latin typeface="+mj-lt"/>
                <a:ea typeface="Rockwell"/>
                <a:cs typeface="Tahoma" pitchFamily="34" charset="0"/>
              </a:rPr>
              <a:t>    </a:t>
            </a: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CC"/>
                </a:solidFill>
                <a:effectLst/>
                <a:latin typeface="+mj-lt"/>
                <a:ea typeface="Rockwell"/>
                <a:cs typeface="Tahoma" pitchFamily="34" charset="0"/>
              </a:rPr>
              <a:t>D3DXMATRIX 		m_d3dxmtxTexture</a:t>
            </a: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; </a:t>
            </a: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Rockwell"/>
                <a:cs typeface="Tahoma" pitchFamily="34" charset="0"/>
              </a:rPr>
              <a:t>}; 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lt"/>
              <a:ea typeface="Rockwell"/>
              <a:cs typeface="Tahoma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400" dirty="0" smtClean="0"/>
              <a:t>class 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CTerrainSplat</a:t>
            </a:r>
            <a:r>
              <a:rPr lang="en-US" altLang="ko-KR" sz="1400" dirty="0" smtClean="0"/>
              <a:t> </a:t>
            </a:r>
            <a:endParaRPr lang="ko-KR" altLang="ko-KR" sz="1400" dirty="0" smtClean="0"/>
          </a:p>
          <a:p>
            <a:pPr>
              <a:lnSpc>
                <a:spcPct val="90000"/>
              </a:lnSpc>
            </a:pPr>
            <a:r>
              <a:rPr lang="en-US" altLang="ko-KR" sz="1400" dirty="0" smtClean="0"/>
              <a:t>{ </a:t>
            </a:r>
            <a:endParaRPr lang="ko-KR" altLang="ko-KR" sz="1400" dirty="0" smtClean="0"/>
          </a:p>
          <a:p>
            <a:pPr>
              <a:lnSpc>
                <a:spcPct val="90000"/>
              </a:lnSpc>
            </a:pPr>
            <a:r>
              <a:rPr lang="en-US" altLang="ko-KR" sz="1400" dirty="0" smtClean="0"/>
              <a:t>    ID3DBuffer 		*m_pd3dxSplatFaces; </a:t>
            </a:r>
            <a:endParaRPr lang="ko-KR" altLang="ko-KR" sz="1400" dirty="0" smtClean="0"/>
          </a:p>
          <a:p>
            <a:pPr>
              <a:lnSpc>
                <a:spcPct val="90000"/>
              </a:lnSpc>
            </a:pPr>
            <a:r>
              <a:rPr lang="en-US" altLang="ko-KR" sz="1400" dirty="0" smtClean="0"/>
              <a:t>    DWORD		</a:t>
            </a:r>
            <a:r>
              <a:rPr lang="en-US" altLang="ko-KR" sz="1400" dirty="0" err="1" smtClean="0"/>
              <a:t>m_nIndices</a:t>
            </a:r>
            <a:r>
              <a:rPr lang="en-US" altLang="ko-KR" sz="1400" dirty="0" smtClean="0"/>
              <a:t>; </a:t>
            </a:r>
            <a:endParaRPr lang="ko-KR" altLang="ko-KR" sz="1400" dirty="0" smtClean="0"/>
          </a:p>
          <a:p>
            <a:pPr>
              <a:lnSpc>
                <a:spcPct val="90000"/>
              </a:lnSpc>
            </a:pPr>
            <a:r>
              <a:rPr lang="en-US" altLang="ko-KR" sz="1400" dirty="0" smtClean="0"/>
              <a:t>    DWORD		</a:t>
            </a:r>
            <a:r>
              <a:rPr lang="en-US" altLang="ko-KR" sz="1400" dirty="0" err="1" smtClean="0"/>
              <a:t>m_nPrimitives</a:t>
            </a:r>
            <a:r>
              <a:rPr lang="en-US" altLang="ko-KR" sz="1400" dirty="0" smtClean="0"/>
              <a:t>; </a:t>
            </a:r>
            <a:endParaRPr lang="ko-KR" altLang="ko-KR" sz="1400" dirty="0" smtClean="0"/>
          </a:p>
          <a:p>
            <a:pPr>
              <a:lnSpc>
                <a:spcPct val="90000"/>
              </a:lnSpc>
            </a:pPr>
            <a:r>
              <a:rPr lang="en-US" altLang="ko-KR" sz="1400" dirty="0" smtClean="0"/>
              <a:t>}; </a:t>
            </a:r>
            <a:endParaRPr lang="ko-KR" altLang="ko-KR" sz="14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372200" y="4582780"/>
            <a:ext cx="2664296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알파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텍스쳐는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지형 전체에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매핑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96136" y="3079718"/>
            <a:ext cx="324036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정점은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개의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좌표를 가짐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타일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매핑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알파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매핑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)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2780324"/>
            <a:ext cx="1347787" cy="184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" y="4750735"/>
            <a:ext cx="134302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4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스플래팅</a:t>
            </a:r>
            <a:r>
              <a:rPr lang="en-US" altLang="ko-KR" b="1" dirty="0" smtClean="0"/>
              <a:t>(</a:t>
            </a:r>
            <a:r>
              <a:rPr lang="en-US" altLang="ko-KR" b="1" dirty="0"/>
              <a:t>Texture </a:t>
            </a:r>
            <a:r>
              <a:rPr lang="en-US" altLang="ko-KR" b="1" dirty="0" smtClean="0"/>
              <a:t>Splatting) </a:t>
            </a:r>
          </a:p>
          <a:p>
            <a:endParaRPr lang="en-US" altLang="ko-KR" b="1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27" y="1736201"/>
            <a:ext cx="1222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987" y="1484976"/>
            <a:ext cx="1332000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등호 6"/>
          <p:cNvSpPr/>
          <p:nvPr/>
        </p:nvSpPr>
        <p:spPr>
          <a:xfrm>
            <a:off x="6094587" y="2149789"/>
            <a:ext cx="500066" cy="398375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0077" y="3534814"/>
            <a:ext cx="12287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덧셈 기호 10"/>
          <p:cNvSpPr/>
          <p:nvPr/>
        </p:nvSpPr>
        <p:spPr>
          <a:xfrm>
            <a:off x="3349775" y="3914270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등호 11"/>
          <p:cNvSpPr/>
          <p:nvPr/>
        </p:nvSpPr>
        <p:spPr>
          <a:xfrm>
            <a:off x="6094587" y="3949989"/>
            <a:ext cx="500066" cy="398375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0814" y="1226005"/>
            <a:ext cx="13428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Alpha Map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09732" y="2195088"/>
            <a:ext cx="87097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Layer 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8977" y="3995288"/>
            <a:ext cx="87097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Layer 1</a:t>
            </a:r>
          </a:p>
        </p:txBody>
      </p:sp>
      <p:pic>
        <p:nvPicPr>
          <p:cNvPr id="19" name="Picture 2" descr="D:\Working\3D Game Programming\Game Institute\2007\GP1-Workbook Images\GP1_Workbook_img_466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5624" y="3285176"/>
            <a:ext cx="1332000" cy="1728000"/>
          </a:xfrm>
          <a:prstGeom prst="rect">
            <a:avLst/>
          </a:prstGeom>
          <a:noFill/>
        </p:spPr>
      </p:pic>
      <p:sp>
        <p:nvSpPr>
          <p:cNvPr id="20" name="덧셈 기호 19"/>
          <p:cNvSpPr/>
          <p:nvPr/>
        </p:nvSpPr>
        <p:spPr>
          <a:xfrm>
            <a:off x="3354785" y="5714470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89458" y="5333426"/>
            <a:ext cx="1216025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D:\Working\3D Game Programming\Game Institute\2007\GP1-Workbook Images\GP1_Workbook_img_459.jpg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04153" y="5085376"/>
            <a:ext cx="1332000" cy="1728000"/>
          </a:xfrm>
          <a:prstGeom prst="rect">
            <a:avLst/>
          </a:prstGeom>
          <a:noFill/>
        </p:spPr>
      </p:pic>
      <p:pic>
        <p:nvPicPr>
          <p:cNvPr id="23" name="Picture 4" descr="D:\Working\3D Game Programming\Game Institute\2007\GP1-Workbook Images\GP1_Workbook_img_467.jpg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45624" y="5085376"/>
            <a:ext cx="1332000" cy="17280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662950" y="1196752"/>
            <a:ext cx="12240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Base Texture</a:t>
            </a:r>
            <a:endParaRPr lang="ko-KR" altLang="en-US" sz="1400" dirty="0"/>
          </a:p>
        </p:txBody>
      </p:sp>
      <p:sp>
        <p:nvSpPr>
          <p:cNvPr id="25" name="등호 24"/>
          <p:cNvSpPr/>
          <p:nvPr/>
        </p:nvSpPr>
        <p:spPr>
          <a:xfrm>
            <a:off x="6096255" y="5750189"/>
            <a:ext cx="500066" cy="398375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0029" y="5795488"/>
            <a:ext cx="87097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Layer 2</a:t>
            </a:r>
          </a:p>
        </p:txBody>
      </p:sp>
      <p:pic>
        <p:nvPicPr>
          <p:cNvPr id="27" name="Picture 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010" y="3285176"/>
            <a:ext cx="1332000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21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스플래팅</a:t>
            </a:r>
            <a:r>
              <a:rPr lang="en-US" altLang="ko-KR" b="1" dirty="0" smtClean="0"/>
              <a:t>(</a:t>
            </a:r>
            <a:r>
              <a:rPr lang="en-US" altLang="ko-KR" b="1" dirty="0"/>
              <a:t>Texture </a:t>
            </a:r>
            <a:r>
              <a:rPr lang="en-US" altLang="ko-KR" b="1" dirty="0" smtClean="0"/>
              <a:t>Splatting) </a:t>
            </a:r>
          </a:p>
          <a:p>
            <a:endParaRPr lang="en-US" altLang="ko-KR" b="1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121" y="2038994"/>
            <a:ext cx="1222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9035" y="1787769"/>
            <a:ext cx="1332000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등호 6"/>
          <p:cNvSpPr/>
          <p:nvPr/>
        </p:nvSpPr>
        <p:spPr>
          <a:xfrm>
            <a:off x="6858833" y="2452582"/>
            <a:ext cx="500066" cy="398375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0771" y="3822654"/>
            <a:ext cx="12287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덧셈 기호 10"/>
          <p:cNvSpPr/>
          <p:nvPr/>
        </p:nvSpPr>
        <p:spPr>
          <a:xfrm>
            <a:off x="4773550" y="4202110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등호 11"/>
          <p:cNvSpPr/>
          <p:nvPr/>
        </p:nvSpPr>
        <p:spPr>
          <a:xfrm>
            <a:off x="6860458" y="4237829"/>
            <a:ext cx="500066" cy="398375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9440" y="1386929"/>
            <a:ext cx="13428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Alpha Map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0426" y="2497881"/>
            <a:ext cx="87097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Layer 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9671" y="4283128"/>
            <a:ext cx="87097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Layer 1</a:t>
            </a:r>
          </a:p>
        </p:txBody>
      </p:sp>
      <p:pic>
        <p:nvPicPr>
          <p:cNvPr id="19" name="Picture 2" descr="D:\Working\3D Game Programming\Game Institute\2007\GP1-Workbook Images\GP1_Workbook_img_466.jp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77672" y="3573016"/>
            <a:ext cx="1332000" cy="17280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333644" y="1386929"/>
            <a:ext cx="12600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Base Texture</a:t>
            </a:r>
            <a:endParaRPr lang="ko-KR" altLang="en-US" sz="1400" dirty="0"/>
          </a:p>
        </p:txBody>
      </p:sp>
      <p:pic>
        <p:nvPicPr>
          <p:cNvPr id="27" name="Picture 2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3854" y="1787769"/>
            <a:ext cx="1332000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덧셈 기호 28"/>
          <p:cNvSpPr/>
          <p:nvPr/>
        </p:nvSpPr>
        <p:spPr>
          <a:xfrm>
            <a:off x="2688267" y="2416863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854" y="3573016"/>
            <a:ext cx="1332000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덧셈 기호 29"/>
          <p:cNvSpPr/>
          <p:nvPr/>
        </p:nvSpPr>
        <p:spPr>
          <a:xfrm>
            <a:off x="2686642" y="4202110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62" y="3573016"/>
            <a:ext cx="1332000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03854" y="1386929"/>
            <a:ext cx="1332000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Splat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08418" y="5877272"/>
            <a:ext cx="8684062" cy="738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레이어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불투명한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사각형 영역과 겹치는 </a:t>
            </a:r>
            <a:r>
              <a:rPr lang="ko-KR" altLang="en-US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레이어</a:t>
            </a:r>
            <a:r>
              <a:rPr lang="ko-KR" altLang="en-US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사각형 영역은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레이어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을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렌더링하고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나면 보이지 않는다</a:t>
            </a:r>
            <a:r>
              <a:rPr lang="en-US" altLang="ko-KR" sz="1400" dirty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(Overwrite).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그러므로 이 영역은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레이어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에서 그리지 않아도 된다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즉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레이어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의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스플랫에서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이런 영역의 사각형들을 제거할 수 있다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 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높은 번호의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레이어에서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불투명한 영역은 낮은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레이어에서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 모두 제거할 수 있다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  <a:endParaRPr lang="ko-KR" altLang="en-US" sz="1400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03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스플래팅</a:t>
            </a:r>
            <a:r>
              <a:rPr lang="en-US" altLang="ko-KR" b="1" dirty="0" smtClean="0"/>
              <a:t>(</a:t>
            </a:r>
            <a:r>
              <a:rPr lang="en-US" altLang="ko-KR" b="1" dirty="0"/>
              <a:t>Texture </a:t>
            </a:r>
            <a:r>
              <a:rPr lang="en-US" altLang="ko-KR" b="1" dirty="0" smtClean="0"/>
              <a:t>Splatting) </a:t>
            </a:r>
          </a:p>
          <a:p>
            <a:endParaRPr lang="en-US" altLang="ko-KR" b="1" dirty="0" smtClean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7121" y="1805895"/>
            <a:ext cx="1222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등호 6"/>
          <p:cNvSpPr/>
          <p:nvPr/>
        </p:nvSpPr>
        <p:spPr>
          <a:xfrm>
            <a:off x="6858833" y="2219483"/>
            <a:ext cx="500066" cy="398375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0771" y="3577654"/>
            <a:ext cx="12287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덧셈 기호 10"/>
          <p:cNvSpPr/>
          <p:nvPr/>
        </p:nvSpPr>
        <p:spPr>
          <a:xfrm>
            <a:off x="4773550" y="3957110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등호 11"/>
          <p:cNvSpPr/>
          <p:nvPr/>
        </p:nvSpPr>
        <p:spPr>
          <a:xfrm>
            <a:off x="6860458" y="3992829"/>
            <a:ext cx="500066" cy="398375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9440" y="1196752"/>
            <a:ext cx="134280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Alpha Map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80426" y="2264782"/>
            <a:ext cx="87097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Layer 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9671" y="4038128"/>
            <a:ext cx="87097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Layer 1</a:t>
            </a:r>
          </a:p>
        </p:txBody>
      </p:sp>
      <p:pic>
        <p:nvPicPr>
          <p:cNvPr id="19" name="Picture 2" descr="D:\Working\3D Game Programming\Game Institute\2007\GP1-Workbook Images\GP1_Workbook_img_466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77672" y="3328016"/>
            <a:ext cx="1332000" cy="1728000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1333644" y="1196752"/>
            <a:ext cx="1260000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Base Texture</a:t>
            </a:r>
            <a:endParaRPr lang="ko-KR" altLang="en-US" sz="1400" dirty="0"/>
          </a:p>
        </p:txBody>
      </p:sp>
      <p:sp>
        <p:nvSpPr>
          <p:cNvPr id="29" name="덧셈 기호 28"/>
          <p:cNvSpPr/>
          <p:nvPr/>
        </p:nvSpPr>
        <p:spPr>
          <a:xfrm>
            <a:off x="2688267" y="2183764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덧셈 기호 29"/>
          <p:cNvSpPr/>
          <p:nvPr/>
        </p:nvSpPr>
        <p:spPr>
          <a:xfrm>
            <a:off x="2686642" y="3957110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762" y="3328016"/>
            <a:ext cx="1332000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03854" y="1196752"/>
            <a:ext cx="1332000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Splat</a:t>
            </a:r>
            <a:endParaRPr lang="ko-KR" altLang="en-US" sz="1400" dirty="0"/>
          </a:p>
        </p:txBody>
      </p:sp>
      <p:pic>
        <p:nvPicPr>
          <p:cNvPr id="22" name="Picture 2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13604" y="1554670"/>
            <a:ext cx="1332000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77672" y="1554670"/>
            <a:ext cx="1332000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D:\Working\3D Game Programming\Game Institute\2007\GP1-Workbook Images\GP1_Workbook_img_462.jpg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13604" y="3328016"/>
            <a:ext cx="1332000" cy="1728000"/>
          </a:xfrm>
          <a:prstGeom prst="rect">
            <a:avLst/>
          </a:prstGeom>
          <a:noFill/>
        </p:spPr>
      </p:pic>
      <p:sp>
        <p:nvSpPr>
          <p:cNvPr id="28" name="덧셈 기호 27"/>
          <p:cNvSpPr/>
          <p:nvPr/>
        </p:nvSpPr>
        <p:spPr>
          <a:xfrm>
            <a:off x="4766915" y="5725228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등호 30"/>
          <p:cNvSpPr/>
          <p:nvPr/>
        </p:nvSpPr>
        <p:spPr>
          <a:xfrm>
            <a:off x="6853823" y="5760947"/>
            <a:ext cx="500066" cy="398375"/>
          </a:xfrm>
          <a:prstGeom prst="math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3036" y="5806246"/>
            <a:ext cx="870979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Layer 2</a:t>
            </a:r>
          </a:p>
        </p:txBody>
      </p:sp>
      <p:sp>
        <p:nvSpPr>
          <p:cNvPr id="36" name="덧셈 기호 35"/>
          <p:cNvSpPr/>
          <p:nvPr/>
        </p:nvSpPr>
        <p:spPr>
          <a:xfrm>
            <a:off x="2680007" y="5725228"/>
            <a:ext cx="500066" cy="469813"/>
          </a:xfrm>
          <a:prstGeom prst="math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14570" y="5085376"/>
            <a:ext cx="1332000" cy="17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" descr="D:\Working\3D Game Programming\Game Institute\2007\GP1-Workbook Images\GP1_Workbook_img_459.jpg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10998" y="5085376"/>
            <a:ext cx="1332000" cy="1728000"/>
          </a:xfrm>
          <a:prstGeom prst="rect">
            <a:avLst/>
          </a:prstGeom>
          <a:noFill/>
        </p:spPr>
      </p:pic>
      <p:pic>
        <p:nvPicPr>
          <p:cNvPr id="41" name="Picture 5" descr="D:\Working\3D Game Programming\Game Institute\2007\GP1-Workbook Images\GP1_Workbook_img_467.jpg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77672" y="5085376"/>
            <a:ext cx="1332000" cy="17280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33643" y="5344184"/>
            <a:ext cx="1216025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855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스플래팅</a:t>
            </a:r>
            <a:r>
              <a:rPr lang="en-US" altLang="ko-KR" b="1" dirty="0" smtClean="0"/>
              <a:t>(</a:t>
            </a:r>
            <a:r>
              <a:rPr lang="en-US" altLang="ko-KR" b="1" dirty="0"/>
              <a:t>Texture </a:t>
            </a:r>
            <a:r>
              <a:rPr lang="en-US" altLang="ko-KR" b="1" dirty="0" smtClean="0"/>
              <a:t>Splatting) </a:t>
            </a:r>
          </a:p>
          <a:p>
            <a:endParaRPr lang="en-US" altLang="ko-KR" b="1" dirty="0" smtClean="0"/>
          </a:p>
        </p:txBody>
      </p:sp>
      <p:pic>
        <p:nvPicPr>
          <p:cNvPr id="33" name="Picture 2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7985" y="1311083"/>
            <a:ext cx="3272727" cy="229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1389" y="1311083"/>
            <a:ext cx="3272727" cy="229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7985" y="4140911"/>
            <a:ext cx="3272727" cy="229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5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1389" y="4140911"/>
            <a:ext cx="3272727" cy="2290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1130345" y="3653259"/>
            <a:ext cx="2604891" cy="2797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Base Layer – Concrete Splat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345187" y="3653259"/>
            <a:ext cx="2604891" cy="2797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</a:t>
            </a:r>
            <a:r>
              <a:rPr lang="en-US" altLang="ko-KR" sz="1400" baseline="30000" dirty="0" smtClean="0"/>
              <a:t>st</a:t>
            </a:r>
            <a:r>
              <a:rPr lang="en-US" altLang="ko-KR" sz="1400" dirty="0" smtClean="0"/>
              <a:t> Layer – Grass Splat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1130345" y="6465412"/>
            <a:ext cx="2604891" cy="2797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</a:t>
            </a:r>
            <a:r>
              <a:rPr lang="en-US" altLang="ko-KR" sz="1400" baseline="30000" dirty="0" smtClean="0"/>
              <a:t>nd</a:t>
            </a:r>
            <a:r>
              <a:rPr lang="en-US" altLang="ko-KR" sz="1400" dirty="0" smtClean="0"/>
              <a:t> Layer – Flowery Splat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345187" y="6465412"/>
            <a:ext cx="2604891" cy="2797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Rendered Result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6397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블렌딩</a:t>
            </a:r>
            <a:r>
              <a:rPr lang="en-US" altLang="ko-KR" dirty="0"/>
              <a:t>(Blending)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latin typeface="+mn-lt"/>
              </a:rPr>
              <a:t>텍스트</a:t>
            </a:r>
            <a:r>
              <a:rPr lang="en-US" altLang="ko-KR" b="1" dirty="0" smtClean="0">
                <a:latin typeface="+mn-lt"/>
              </a:rPr>
              <a:t>(Text)</a:t>
            </a:r>
            <a:r>
              <a:rPr lang="ko-KR" altLang="en-US" b="1" smtClean="0">
                <a:latin typeface="+mn-lt"/>
              </a:rPr>
              <a:t> </a:t>
            </a:r>
            <a:r>
              <a:rPr lang="ko-KR" altLang="en-US" b="1" dirty="0" smtClean="0">
                <a:latin typeface="+mn-lt"/>
              </a:rPr>
              <a:t>출력</a:t>
            </a:r>
            <a:endParaRPr lang="en-US" altLang="ko-KR" b="1" dirty="0" smtClean="0">
              <a:latin typeface="+mn-lt"/>
            </a:endParaRPr>
          </a:p>
          <a:p>
            <a:r>
              <a:rPr lang="en-US" altLang="ko-KR" b="1" dirty="0">
                <a:latin typeface="+mn-lt"/>
              </a:rPr>
              <a:t>2D </a:t>
            </a:r>
            <a:r>
              <a:rPr lang="ko-KR" altLang="en-US" b="1" dirty="0">
                <a:latin typeface="+mn-lt"/>
              </a:rPr>
              <a:t>애니메이션</a:t>
            </a:r>
          </a:p>
          <a:p>
            <a:r>
              <a:rPr lang="ko-KR" altLang="en-US" b="1" dirty="0" err="1" smtClean="0">
                <a:latin typeface="+mn-lt"/>
              </a:rPr>
              <a:t>텍스쳐</a:t>
            </a:r>
            <a:r>
              <a:rPr lang="ko-KR" altLang="en-US" b="1" dirty="0" smtClean="0">
                <a:latin typeface="+mn-lt"/>
              </a:rPr>
              <a:t> </a:t>
            </a:r>
            <a:r>
              <a:rPr lang="ko-KR" altLang="en-US" b="1" dirty="0" err="1" smtClean="0">
                <a:latin typeface="+mn-lt"/>
              </a:rPr>
              <a:t>이펙트</a:t>
            </a:r>
            <a:r>
              <a:rPr lang="en-US" altLang="ko-KR" b="1" dirty="0" smtClean="0">
                <a:latin typeface="+mn-lt"/>
              </a:rPr>
              <a:t>(Effect)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916832"/>
            <a:ext cx="796290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 descr="E:\Working\Window Programming\ShowBitmap\ShowBitmap\Data\O_001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89" y="2348880"/>
            <a:ext cx="936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196" name="Picture 4" descr="E:\Working\Window Programming\ShowBitmap\ShowBitmap\Data\O_002.pn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44" y="2348880"/>
            <a:ext cx="936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197" name="Picture 5" descr="E:\Working\Window Programming\ShowBitmap\ShowBitmap\Data\O_003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99" y="2348880"/>
            <a:ext cx="936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198" name="Picture 6" descr="E:\Working\Window Programming\ShowBitmap\ShowBitmap\Data\O_004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54" y="2348880"/>
            <a:ext cx="936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199" name="Picture 7" descr="E:\Working\Window Programming\ShowBitmap\ShowBitmap\Data\O_005.pn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113" y="2348880"/>
            <a:ext cx="936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200" name="Picture 8" descr="E:\Working\Window Programming\ShowBitmap\ShowBitmap\Data\O_006.bmp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217" y="2348880"/>
            <a:ext cx="936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201" name="Picture 9" descr="E:\Working\Window Programming\ShowBitmap\ShowBitmap\Data\O_006.png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67" y="2348880"/>
            <a:ext cx="936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202" name="Picture 10" descr="E:\Working\Window Programming\ShowBitmap\ShowBitmap\Data\O_007.bmp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987" y="2348880"/>
            <a:ext cx="936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203" name="Picture 11" descr="E:\Working\Window Programming\ShowBitmap\ShowBitmap\Data\O_007.pn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537" y="2348880"/>
            <a:ext cx="936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43" y="3717032"/>
            <a:ext cx="3712533" cy="300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 descr="E:\Working\3D Game Programming\Lecture Note\따라하기\LabProject(2-04-Sprite+Particle)\LabProject\Data\Effect\FlameUp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89" y="3770702"/>
            <a:ext cx="617835" cy="61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322" y="4848395"/>
            <a:ext cx="2808000" cy="1964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324" y="3385535"/>
            <a:ext cx="2808000" cy="143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409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 smtClean="0"/>
              <a:t>스카이</a:t>
            </a:r>
            <a:r>
              <a:rPr lang="ko-KR" altLang="en-US" b="1" dirty="0" smtClean="0"/>
              <a:t> 박스</a:t>
            </a:r>
            <a:r>
              <a:rPr lang="en-US" altLang="ko-KR" b="1" dirty="0" smtClean="0"/>
              <a:t>(Sky Box)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68505" y="908720"/>
            <a:ext cx="2895983" cy="20475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5" name="Picture 2" descr="D:\Working\3D Game Programming\Lecture Note\따라하기\LabProject(17-Terrain+Camera+Lights+Texture)\LabProject\Data\SkyBox_To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8434" y="1325528"/>
            <a:ext cx="1754402" cy="175440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</p:pic>
      <p:pic>
        <p:nvPicPr>
          <p:cNvPr id="6" name="Picture 3" descr="D:\Working\3D Game Programming\Lecture Note\따라하기\LabProject(17-Terrain+Camera+Lights+Texture)\LabProject\Data\SkyBox_Bac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5349" y="3086670"/>
            <a:ext cx="1754402" cy="175440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</p:pic>
      <p:pic>
        <p:nvPicPr>
          <p:cNvPr id="7" name="Picture 4" descr="D:\Working\3D Game Programming\Lecture Note\따라하기\LabProject(17-Terrain+Camera+Lights+Texture)\LabProject\Data\SkyBox_Botto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68434" y="4843118"/>
            <a:ext cx="1754402" cy="175440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</p:pic>
      <p:pic>
        <p:nvPicPr>
          <p:cNvPr id="8" name="Picture 5" descr="D:\Working\3D Game Programming\Lecture Note\따라하기\LabProject(17-Terrain+Camera+Lights+Texture)\LabProject\Data\SkyBox_Fro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68434" y="3086670"/>
            <a:ext cx="1754402" cy="175440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</p:pic>
      <p:pic>
        <p:nvPicPr>
          <p:cNvPr id="9" name="Picture 6" descr="D:\Working\3D Game Programming\Lecture Note\따라하기\LabProject(17-Terrain+Camera+Lights+Texture)\LabProject\Data\SkyBox_Lef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0668" y="3086670"/>
            <a:ext cx="1754402" cy="175440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</p:pic>
      <p:pic>
        <p:nvPicPr>
          <p:cNvPr id="10" name="Picture 7" descr="D:\Working\3D Game Programming\Lecture Note\따라하기\LabProject(17-Terrain+Camera+Lights+Texture)\LabProject\Data\SkyBox_Right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33411" y="3086670"/>
            <a:ext cx="1754402" cy="1754402"/>
          </a:xfrm>
          <a:prstGeom prst="rect">
            <a:avLst/>
          </a:prstGeom>
          <a:noFill/>
          <a:ln w="3175">
            <a:solidFill>
              <a:srgbClr val="FF0000"/>
            </a:solidFill>
            <a:prstDash val="solid"/>
          </a:ln>
        </p:spPr>
      </p:pic>
      <p:sp>
        <p:nvSpPr>
          <p:cNvPr id="11" name="TextBox 10"/>
          <p:cNvSpPr txBox="1"/>
          <p:nvPr/>
        </p:nvSpPr>
        <p:spPr>
          <a:xfrm>
            <a:off x="5747342" y="486932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Back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5514" y="486932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Right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7128" y="486932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C00000"/>
                </a:solidFill>
              </a:rPr>
              <a:t>Left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9632" y="5591271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Bottom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746" y="2147173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C00000"/>
                </a:solidFill>
              </a:rPr>
              <a:t>Top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355976" y="5284365"/>
            <a:ext cx="4608512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CSkyBoxMesh</a:t>
            </a:r>
            <a:r>
              <a:rPr lang="en-US" altLang="ko-KR" sz="1400" dirty="0"/>
              <a:t> : public </a:t>
            </a:r>
            <a:r>
              <a:rPr lang="en-US" altLang="ko-KR" sz="1400" dirty="0" err="1" smtClean="0"/>
              <a:t>CMesh</a:t>
            </a:r>
            <a:r>
              <a:rPr lang="en-US" altLang="ko-KR" sz="1400" dirty="0" smtClean="0"/>
              <a:t> {</a:t>
            </a:r>
          </a:p>
          <a:p>
            <a:r>
              <a:rPr lang="en-US" altLang="ko-KR" sz="1400" dirty="0" smtClean="0"/>
              <a:t>   ID3D11ShaderResourceView *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m_ppd3dTextures[6</a:t>
            </a:r>
            <a:r>
              <a:rPr lang="en-US" altLang="ko-KR" sz="1400" b="1" dirty="0">
                <a:solidFill>
                  <a:srgbClr val="0000CC"/>
                </a:solidFill>
              </a:rPr>
              <a:t>]</a:t>
            </a:r>
            <a:r>
              <a:rPr lang="en-US" altLang="ko-KR" sz="1400" dirty="0"/>
              <a:t>;  </a:t>
            </a:r>
          </a:p>
          <a:p>
            <a:r>
              <a:rPr lang="en-US" altLang="ko-KR" sz="1400" dirty="0" smtClean="0"/>
              <a:t>   ID3D11SamplerState *m_pd3dSamplerState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ID3D11BlendState *m_pd3dBlendState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ID3D11DepthStencilState *m_pd3dDepthStencilState;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4869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스카이</a:t>
            </a:r>
            <a:r>
              <a:rPr lang="ko-KR" altLang="en-US" b="1" dirty="0"/>
              <a:t> 박스</a:t>
            </a:r>
            <a:r>
              <a:rPr lang="en-US" altLang="ko-KR" b="1" dirty="0"/>
              <a:t>(Sky Box)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504" y="1268760"/>
            <a:ext cx="8928992" cy="54726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ko-KR" sz="1400" dirty="0" err="1"/>
              <a:t>CSkyBoxMesh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CSkyBoxMesh</a:t>
            </a:r>
            <a:r>
              <a:rPr lang="en-US" altLang="ko-KR" sz="1400" dirty="0"/>
              <a:t>(ID3D11Device *pd3dDevice) : </a:t>
            </a:r>
            <a:r>
              <a:rPr lang="en-US" altLang="ko-KR" sz="1400" dirty="0" err="1"/>
              <a:t>CMesh</a:t>
            </a:r>
            <a:r>
              <a:rPr lang="en-US" altLang="ko-KR" sz="1400" dirty="0"/>
              <a:t>(pd3dDevice</a:t>
            </a:r>
            <a:r>
              <a:rPr lang="en-US" altLang="ko-KR" sz="1400" dirty="0" smtClean="0"/>
              <a:t>) {</a:t>
            </a:r>
            <a:endParaRPr lang="en-US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m_nVertices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b="1" dirty="0">
                <a:solidFill>
                  <a:srgbClr val="0000CC"/>
                </a:solidFill>
              </a:rPr>
              <a:t>24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m_nStride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CTexturedVertex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m_nOffset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0;</a:t>
            </a:r>
          </a:p>
          <a:p>
            <a:r>
              <a:rPr lang="en-US" altLang="ko-KR" sz="1400" dirty="0" smtClean="0"/>
              <a:t>    m_d3dPrimitiveTopology </a:t>
            </a:r>
            <a:r>
              <a:rPr lang="en-US" altLang="ko-KR" sz="1400" dirty="0"/>
              <a:t>= </a:t>
            </a:r>
            <a:r>
              <a:rPr lang="en-US" altLang="ko-KR" sz="1400" b="1" dirty="0">
                <a:solidFill>
                  <a:srgbClr val="0000CC"/>
                </a:solidFill>
              </a:rPr>
              <a:t>D3D11_PRIMITIVE_TOPOLOGY_TRIANGLESTRIP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CTexturedVertex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pVertices</a:t>
            </a:r>
            <a:r>
              <a:rPr lang="en-US" altLang="ko-KR" sz="1400" dirty="0"/>
              <a:t>[24];</a:t>
            </a:r>
          </a:p>
          <a:p>
            <a:r>
              <a:rPr lang="en-US" altLang="ko-KR" sz="1400" dirty="0" smtClean="0"/>
              <a:t>    //</a:t>
            </a:r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앞면</a:t>
            </a:r>
            <a:r>
              <a:rPr lang="en-US" altLang="ko-KR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, </a:t>
            </a:r>
            <a:r>
              <a:rPr lang="ko-KR" altLang="en-US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사각형은 안쪽으로 향한다</a:t>
            </a:r>
            <a:r>
              <a:rPr lang="en-US" altLang="ko-KR" sz="1400" b="1" dirty="0" smtClean="0">
                <a:solidFill>
                  <a:srgbClr val="C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.</a:t>
            </a:r>
            <a:endParaRPr lang="en-US" altLang="ko-KR" sz="1400" b="1" dirty="0">
              <a:solidFill>
                <a:srgbClr val="C0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dirty="0"/>
              <a:t>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[0]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CTexturedVertex</a:t>
            </a:r>
            <a:r>
              <a:rPr lang="en-US" altLang="ko-KR" sz="1400" dirty="0"/>
              <a:t>(D3DXVECTOR3(</a:t>
            </a:r>
            <a:r>
              <a:rPr lang="en-US" altLang="ko-KR" sz="1400" b="1" dirty="0">
                <a:solidFill>
                  <a:srgbClr val="FF0000"/>
                </a:solidFill>
              </a:rPr>
              <a:t>-10.0f, +10.0f, +10.0f</a:t>
            </a:r>
            <a:r>
              <a:rPr lang="en-US" altLang="ko-KR" sz="1400" dirty="0"/>
              <a:t>), D3DXVECTOR2(0.0f, 0.0f));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[1]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CTexturedVertex</a:t>
            </a:r>
            <a:r>
              <a:rPr lang="en-US" altLang="ko-KR" sz="1400" dirty="0"/>
              <a:t>(D3DXVECTOR3(+10.0f, +10.0f, +10.0f), D3DXVECTOR2(1.0f, 0.0f));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[2]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CTexturedVertex</a:t>
            </a:r>
            <a:r>
              <a:rPr lang="en-US" altLang="ko-KR" sz="1400" dirty="0"/>
              <a:t>(D3DXVECTOR3(+10.0f, -10.0f, +10.0f), D3DXVECTOR2(1.0f, 1.0f));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[3]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CTexturedVertex</a:t>
            </a:r>
            <a:r>
              <a:rPr lang="en-US" altLang="ko-KR" sz="1400" dirty="0"/>
              <a:t>(D3DXVECTOR3(-10.0f, -10.0f, +10.0f), D3DXVECTOR2(0.0f, 1.0f));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…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[20]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CTexturedVertex</a:t>
            </a:r>
            <a:r>
              <a:rPr lang="en-US" altLang="ko-KR" sz="1400" dirty="0"/>
              <a:t>(D3DXVECTOR3(-10.0f, -10.0f, +10.0f), D3DXVECTOR2(0.0f, 0.0f));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[21]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CTexturedVertex</a:t>
            </a:r>
            <a:r>
              <a:rPr lang="en-US" altLang="ko-KR" sz="1400" dirty="0"/>
              <a:t>(D3DXVECTOR3(+10.0f, -10.0f, +10.0f), D3DXVECTOR2(1.0f, 0.0f));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[22]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CTexturedVertex</a:t>
            </a:r>
            <a:r>
              <a:rPr lang="en-US" altLang="ko-KR" sz="1400" dirty="0"/>
              <a:t>(D3DXVECTOR3(+10.0f, -10.0f, -10.0f), D3DXVECTOR2(1.0f, 1.0f));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[23]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CTexturedVertex</a:t>
            </a:r>
            <a:r>
              <a:rPr lang="en-US" altLang="ko-KR" sz="1400" dirty="0"/>
              <a:t>(D3DXVECTOR3(-10.0f, -10.0f, -10.0f), D3DXVECTOR2(0.0f, 1.0f</a:t>
            </a:r>
            <a:r>
              <a:rPr lang="en-US" altLang="ko-KR" sz="1400" dirty="0" smtClean="0"/>
              <a:t>));</a:t>
            </a:r>
            <a:endParaRPr lang="ko-KR" altLang="en-US" sz="1400" dirty="0"/>
          </a:p>
          <a:p>
            <a:r>
              <a:rPr lang="en-US" altLang="ko-KR" sz="1400" dirty="0" smtClean="0"/>
              <a:t>    D3D11_BUFFER_DESC </a:t>
            </a:r>
            <a:r>
              <a:rPr lang="en-US" altLang="ko-KR" sz="1400" dirty="0"/>
              <a:t>d3dBufferDesc;</a:t>
            </a:r>
          </a:p>
          <a:p>
            <a:r>
              <a:rPr lang="en-US" altLang="ko-KR" sz="1400" dirty="0" smtClean="0"/>
              <a:t>    ::</a:t>
            </a:r>
            <a:r>
              <a:rPr lang="en-US" altLang="ko-KR" sz="1400" dirty="0" err="1"/>
              <a:t>ZeroMemory</a:t>
            </a:r>
            <a:r>
              <a:rPr lang="en-US" altLang="ko-KR" sz="1400" dirty="0"/>
              <a:t>(&amp;d3dBufferDesc,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(D3D11_BUFFER_DESC));</a:t>
            </a:r>
          </a:p>
          <a:p>
            <a:r>
              <a:rPr lang="en-US" altLang="ko-KR" sz="1400" dirty="0"/>
              <a:t>    d3dBufferDesc.Usage = D3D11_USAGE_DEFAULT;</a:t>
            </a:r>
          </a:p>
          <a:p>
            <a:r>
              <a:rPr lang="en-US" altLang="ko-KR" sz="1400" dirty="0"/>
              <a:t>    d3dBufferDesc.ByteWidth = </a:t>
            </a:r>
            <a:r>
              <a:rPr lang="en-US" altLang="ko-KR" sz="1400" dirty="0" err="1"/>
              <a:t>m_nStride</a:t>
            </a:r>
            <a:r>
              <a:rPr lang="en-US" altLang="ko-KR" sz="1400" dirty="0"/>
              <a:t> * </a:t>
            </a:r>
            <a:r>
              <a:rPr lang="en-US" altLang="ko-KR" sz="1400" dirty="0" err="1"/>
              <a:t>m_nVertices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d3dBufferDesc.BindFlags = </a:t>
            </a:r>
            <a:r>
              <a:rPr lang="en-US" altLang="ko-KR" sz="1400" b="1" dirty="0">
                <a:solidFill>
                  <a:srgbClr val="0000CC"/>
                </a:solidFill>
              </a:rPr>
              <a:t>D3D11_BIND_VERTEX_BUFFER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D3D11_SUBRESOURCE_DATA </a:t>
            </a:r>
            <a:r>
              <a:rPr lang="en-US" altLang="ko-KR" sz="1400" dirty="0"/>
              <a:t>d3dBufferData;</a:t>
            </a:r>
          </a:p>
          <a:p>
            <a:r>
              <a:rPr lang="en-US" altLang="ko-KR" sz="1400" dirty="0" smtClean="0"/>
              <a:t>    ::</a:t>
            </a:r>
            <a:r>
              <a:rPr lang="en-US" altLang="ko-KR" sz="1400" dirty="0" err="1"/>
              <a:t>ZeroMemory</a:t>
            </a:r>
            <a:r>
              <a:rPr lang="en-US" altLang="ko-KR" sz="1400" dirty="0"/>
              <a:t>(&amp;d3dBufferData,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(D3D11_SUBRESOURCE_DATA));</a:t>
            </a:r>
          </a:p>
          <a:p>
            <a:r>
              <a:rPr lang="en-US" altLang="ko-KR" sz="1400" dirty="0"/>
              <a:t>    d3dBufferData.pSysMem = </a:t>
            </a:r>
            <a:r>
              <a:rPr lang="en-US" altLang="ko-KR" sz="1400" dirty="0" err="1"/>
              <a:t>pVertices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pd3dDevice-&gt;</a:t>
            </a:r>
            <a:r>
              <a:rPr lang="en-US" altLang="ko-KR" sz="1400" dirty="0" err="1"/>
              <a:t>CreateBuffer</a:t>
            </a:r>
            <a:r>
              <a:rPr lang="en-US" altLang="ko-KR" sz="1400" dirty="0"/>
              <a:t>(&amp;d3dBufferDesc, &amp;d3dBufferData, &amp;</a:t>
            </a:r>
            <a:r>
              <a:rPr lang="en-US" altLang="ko-KR" sz="1400" b="1" dirty="0">
                <a:solidFill>
                  <a:srgbClr val="0000CC"/>
                </a:solidFill>
              </a:rPr>
              <a:t>m_pd3dVertexBuffer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5" name="정육면체 4"/>
          <p:cNvSpPr/>
          <p:nvPr/>
        </p:nvSpPr>
        <p:spPr>
          <a:xfrm>
            <a:off x="7236296" y="1052736"/>
            <a:ext cx="1584176" cy="158417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7236296" y="1446684"/>
            <a:ext cx="1188000" cy="1188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52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스카이</a:t>
            </a:r>
            <a:r>
              <a:rPr lang="ko-KR" altLang="en-US" b="1" dirty="0"/>
              <a:t> 박스</a:t>
            </a:r>
            <a:r>
              <a:rPr lang="en-US" altLang="ko-KR" b="1" dirty="0"/>
              <a:t>(Sky Box)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504" y="1209109"/>
            <a:ext cx="8928992" cy="54784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void </a:t>
            </a:r>
            <a:r>
              <a:rPr lang="en-US" altLang="ko-KR" sz="1400" dirty="0" err="1"/>
              <a:t>CSkyBoxMesh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SetRasterizerState</a:t>
            </a:r>
            <a:r>
              <a:rPr lang="en-US" altLang="ko-KR" sz="1400" dirty="0"/>
              <a:t>(ID3D11Device *pd3dDevice</a:t>
            </a:r>
            <a:r>
              <a:rPr lang="en-US" altLang="ko-KR" sz="1400" dirty="0" smtClean="0"/>
              <a:t>) </a:t>
            </a:r>
          </a:p>
          <a:p>
            <a:r>
              <a:rPr lang="en-US" altLang="ko-KR" sz="1400" dirty="0" smtClean="0"/>
              <a:t>{</a:t>
            </a:r>
            <a:endParaRPr lang="en-US" altLang="ko-KR" sz="1400" dirty="0"/>
          </a:p>
          <a:p>
            <a:r>
              <a:rPr lang="en-US" altLang="ko-KR" sz="1400" dirty="0" smtClean="0"/>
              <a:t>    D3D11_RASTERIZER_DESC </a:t>
            </a:r>
            <a:r>
              <a:rPr lang="en-US" altLang="ko-KR" sz="1400" dirty="0"/>
              <a:t>d3dRasterizerDesc;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(&amp;d3dRasterizerDesc,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(D3D11_RASTERIZER_DESC));</a:t>
            </a:r>
          </a:p>
          <a:p>
            <a:r>
              <a:rPr lang="en-US" altLang="ko-KR" sz="1400" dirty="0" smtClean="0"/>
              <a:t>    d3dRasterizerDesc.CullMode </a:t>
            </a:r>
            <a:r>
              <a:rPr lang="en-US" altLang="ko-KR" sz="1400" dirty="0"/>
              <a:t>= </a:t>
            </a:r>
            <a:r>
              <a:rPr lang="en-US" altLang="ko-KR" sz="1400" b="1" dirty="0">
                <a:solidFill>
                  <a:srgbClr val="0000CC"/>
                </a:solidFill>
              </a:rPr>
              <a:t>D3D11_CULL_NONE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d3dRasterizerDesc.FillMode </a:t>
            </a:r>
            <a:r>
              <a:rPr lang="en-US" altLang="ko-KR" sz="1400" dirty="0"/>
              <a:t>= D3D11_FILL_SOLID;</a:t>
            </a:r>
          </a:p>
          <a:p>
            <a:r>
              <a:rPr lang="en-US" altLang="ko-KR" sz="1400" dirty="0" smtClean="0"/>
              <a:t>    pd3dDevice-</a:t>
            </a:r>
            <a:r>
              <a:rPr lang="en-US" altLang="ko-KR" sz="1400" dirty="0"/>
              <a:t>&gt;</a:t>
            </a:r>
            <a:r>
              <a:rPr lang="en-US" altLang="ko-KR" sz="1400" b="1" dirty="0" err="1">
                <a:solidFill>
                  <a:srgbClr val="C00000"/>
                </a:solidFill>
              </a:rPr>
              <a:t>CreateRasterizerState</a:t>
            </a:r>
            <a:r>
              <a:rPr lang="en-US" altLang="ko-KR" sz="1400" dirty="0"/>
              <a:t>(&amp;d3dRasterizerDesc, &amp;m_pd3dRasterizerState);</a:t>
            </a:r>
          </a:p>
          <a:p>
            <a:endParaRPr lang="ko-KR" altLang="en-US" sz="1400" dirty="0"/>
          </a:p>
          <a:p>
            <a:r>
              <a:rPr lang="en-US" altLang="ko-KR" sz="1400" dirty="0"/>
              <a:t>    D3D11_SAMPLER_DESC d3dSamplerDesc;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ZeroMemory</a:t>
            </a:r>
            <a:r>
              <a:rPr lang="en-US" altLang="ko-KR" sz="1400" dirty="0"/>
              <a:t>(&amp;d3dSamplerDesc,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(D3D11_SAMPLER_DESC));</a:t>
            </a:r>
          </a:p>
          <a:p>
            <a:r>
              <a:rPr lang="en-US" altLang="ko-KR" sz="1400" dirty="0"/>
              <a:t>    d3dSamplerDesc.AddressU = </a:t>
            </a:r>
            <a:r>
              <a:rPr lang="en-US" altLang="ko-KR" sz="1400" b="1" dirty="0">
                <a:solidFill>
                  <a:srgbClr val="0000CC"/>
                </a:solidFill>
              </a:rPr>
              <a:t>D3D11_TEXTURE_ADDRESS_CLAMP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d3dSamplerDesc.AddressV = D3D11_TEXTURE_ADDRESS_CLAMP;</a:t>
            </a:r>
          </a:p>
          <a:p>
            <a:r>
              <a:rPr lang="en-US" altLang="ko-KR" sz="1400" dirty="0"/>
              <a:t>    d3dSamplerDesc.AddressW = D3D11_TEXTURE_ADDRESS_CLAMP;</a:t>
            </a:r>
          </a:p>
          <a:p>
            <a:r>
              <a:rPr lang="en-US" altLang="ko-KR" sz="1400" dirty="0"/>
              <a:t>    d3dSamplerDesc.Filter = D3D11_FILTER_MIN_MAG_MIP_LINEAR;</a:t>
            </a:r>
          </a:p>
          <a:p>
            <a:r>
              <a:rPr lang="en-US" altLang="ko-KR" sz="1400" dirty="0"/>
              <a:t>    d3dSamplerDesc.ComparisonFunc = </a:t>
            </a:r>
            <a:r>
              <a:rPr lang="en-US" altLang="ko-KR" sz="1400" dirty="0">
                <a:solidFill>
                  <a:schemeClr val="tx1"/>
                </a:solidFill>
              </a:rPr>
              <a:t>D3D11_COMPARISON_NEVER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d3dSamplerDesc.MinLOD = 0;</a:t>
            </a:r>
          </a:p>
          <a:p>
            <a:r>
              <a:rPr lang="en-US" altLang="ko-KR" sz="1400" dirty="0" smtClean="0"/>
              <a:t>    d3dSamplerDesc.MaxLOD = 0;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pd3dDevice-&gt;</a:t>
            </a:r>
            <a:r>
              <a:rPr lang="en-US" altLang="ko-KR" sz="1400" b="1" dirty="0" err="1">
                <a:solidFill>
                  <a:srgbClr val="C00000"/>
                </a:solidFill>
              </a:rPr>
              <a:t>CreateSamplerState</a:t>
            </a:r>
            <a:r>
              <a:rPr lang="en-US" altLang="ko-KR" sz="1400" dirty="0"/>
              <a:t>(&amp;d3dSamplerDesc, &amp;m_pd3dSamplerState);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D3D11_DEPTH_STENCIL_DESC d3dDepthStencilDesc;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ZeroMemory</a:t>
            </a:r>
            <a:r>
              <a:rPr lang="en-US" altLang="ko-KR" sz="1400" dirty="0"/>
              <a:t>(&amp;d3dDepthStencilDesc,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(D3D11_DEPTH_STENCIL_DESC));</a:t>
            </a:r>
          </a:p>
          <a:p>
            <a:r>
              <a:rPr lang="en-US" altLang="ko-KR" sz="1400" dirty="0"/>
              <a:t>    d3dDepthStencilDesc.DepthEnable = </a:t>
            </a:r>
            <a:r>
              <a:rPr lang="en-US" altLang="ko-KR" sz="1400" b="1" dirty="0">
                <a:solidFill>
                  <a:srgbClr val="0000CC"/>
                </a:solidFill>
              </a:rPr>
              <a:t>false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d3dDepthStencilDesc.DepthWriteMask = </a:t>
            </a:r>
            <a:r>
              <a:rPr lang="en-US" altLang="ko-KR" sz="1400" b="1" dirty="0">
                <a:solidFill>
                  <a:srgbClr val="0000CC"/>
                </a:solidFill>
              </a:rPr>
              <a:t>D3D11_DEPTH_WRITE_MASK_ZERO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pd3dDevice-&gt;</a:t>
            </a:r>
            <a:r>
              <a:rPr lang="en-US" altLang="ko-KR" sz="1400" b="1" dirty="0" err="1">
                <a:solidFill>
                  <a:srgbClr val="C00000"/>
                </a:solidFill>
              </a:rPr>
              <a:t>CreateDepthStencilState</a:t>
            </a:r>
            <a:r>
              <a:rPr lang="en-US" altLang="ko-KR" sz="1400" dirty="0"/>
              <a:t>(&amp;d3dDepthStencilDesc, &amp;m_pd3dDepthStencilState);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08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스카이</a:t>
            </a:r>
            <a:r>
              <a:rPr lang="ko-KR" altLang="en-US" b="1" dirty="0"/>
              <a:t> 박스</a:t>
            </a:r>
            <a:r>
              <a:rPr lang="en-US" altLang="ko-KR" b="1" dirty="0"/>
              <a:t>(Sky Box)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504" y="1268760"/>
            <a:ext cx="8928992" cy="54726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m_nIndices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4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r>
              <a:rPr lang="en-US" altLang="ko-KR" sz="1400" dirty="0"/>
              <a:t>    WORD </a:t>
            </a:r>
            <a:r>
              <a:rPr lang="en-US" altLang="ko-KR" sz="1400" dirty="0" err="1"/>
              <a:t>pIndices</a:t>
            </a:r>
            <a:r>
              <a:rPr lang="en-US" altLang="ko-KR" sz="1400" dirty="0"/>
              <a:t>[4</a:t>
            </a:r>
            <a:r>
              <a:rPr lang="en-US" altLang="ko-KR" sz="1400" dirty="0" smtClean="0"/>
              <a:t>] = { 0, 1, 3, 2 };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(&amp;d3dBufferDesc,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(D3D11_BUFFER_DESC));</a:t>
            </a:r>
          </a:p>
          <a:p>
            <a:r>
              <a:rPr lang="en-US" altLang="ko-KR" sz="1400" dirty="0"/>
              <a:t>    d3dBufferDesc.Usage = D3D11_USAGE_DEFAULT;</a:t>
            </a:r>
          </a:p>
          <a:p>
            <a:r>
              <a:rPr lang="en-US" altLang="ko-KR" sz="1400" dirty="0"/>
              <a:t>    d3dBufferDesc.ByteWidth =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(WORD) * </a:t>
            </a:r>
            <a:r>
              <a:rPr lang="en-US" altLang="ko-KR" sz="1400" dirty="0" err="1"/>
              <a:t>m_nIndices</a:t>
            </a:r>
            <a:r>
              <a:rPr lang="en-US" altLang="ko-KR" sz="1400" dirty="0"/>
              <a:t>;        </a:t>
            </a:r>
          </a:p>
          <a:p>
            <a:r>
              <a:rPr lang="en-US" altLang="ko-KR" sz="1400" dirty="0"/>
              <a:t>    d3dBufferDesc.BindFlags = </a:t>
            </a:r>
            <a:r>
              <a:rPr lang="en-US" altLang="ko-KR" sz="1400" b="1" dirty="0">
                <a:solidFill>
                  <a:srgbClr val="0000CC"/>
                </a:solidFill>
              </a:rPr>
              <a:t>D3D11_BIND_INDEX_BUFFER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ZeroMemory</a:t>
            </a:r>
            <a:r>
              <a:rPr lang="en-US" altLang="ko-KR" sz="1400" dirty="0"/>
              <a:t>(&amp;d3dBufferData,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(D3D11_SUBRESOURCE_DATA));</a:t>
            </a:r>
          </a:p>
          <a:p>
            <a:r>
              <a:rPr lang="en-US" altLang="ko-KR" sz="1400" dirty="0"/>
              <a:t>    d3dBufferData.pSysMem = </a:t>
            </a:r>
            <a:r>
              <a:rPr lang="en-US" altLang="ko-KR" sz="1400" dirty="0" err="1"/>
              <a:t>pIndices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/>
              <a:t>    pd3dDevice-&gt;</a:t>
            </a:r>
            <a:r>
              <a:rPr lang="en-US" altLang="ko-KR" sz="1400" dirty="0" err="1"/>
              <a:t>CreateBuffer</a:t>
            </a:r>
            <a:r>
              <a:rPr lang="en-US" altLang="ko-KR" sz="1400" dirty="0"/>
              <a:t>(&amp;d3dBufferDesc, &amp;d3dBufferData, &amp;</a:t>
            </a:r>
            <a:r>
              <a:rPr lang="en-US" altLang="ko-KR" sz="1400" b="1" dirty="0">
                <a:solidFill>
                  <a:srgbClr val="0000CC"/>
                </a:solidFill>
              </a:rPr>
              <a:t>m_pd3dIndexBuffer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   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D3DX11CreateShaderResourceViewFromFile</a:t>
            </a:r>
            <a:r>
              <a:rPr lang="en-US" altLang="ko-KR" sz="1400" dirty="0" smtClean="0"/>
              <a:t>(pd3dDevice</a:t>
            </a:r>
            <a:r>
              <a:rPr lang="en-US" altLang="ko-KR" sz="1400" dirty="0"/>
              <a:t>, _T</a:t>
            </a:r>
            <a:r>
              <a:rPr lang="en-US" altLang="ko-KR" sz="1400" dirty="0" smtClean="0"/>
              <a:t>("SkyBox_Front.jpg</a:t>
            </a:r>
            <a:r>
              <a:rPr lang="en-US" altLang="ko-KR" sz="1400" dirty="0"/>
              <a:t>")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NULL, NULL, &amp;m_ppd3dTextures[0], NULL);</a:t>
            </a:r>
          </a:p>
          <a:p>
            <a:r>
              <a:rPr lang="en-US" altLang="ko-KR" sz="1400" dirty="0" smtClean="0"/>
              <a:t>    D3DX11CreateShaderResourceViewFromFile(pd3dDevice</a:t>
            </a:r>
            <a:r>
              <a:rPr lang="en-US" altLang="ko-KR" sz="1400" dirty="0"/>
              <a:t>, _T</a:t>
            </a:r>
            <a:r>
              <a:rPr lang="en-US" altLang="ko-KR" sz="1400" dirty="0" smtClean="0"/>
              <a:t>("SkyBox_Back.jpg</a:t>
            </a:r>
            <a:r>
              <a:rPr lang="en-US" altLang="ko-KR" sz="1400" dirty="0"/>
              <a:t>")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NULL, NULL, &amp;m_ppd3dTextures[1], NULL);</a:t>
            </a:r>
          </a:p>
          <a:p>
            <a:r>
              <a:rPr lang="en-US" altLang="ko-KR" sz="1400" dirty="0" smtClean="0"/>
              <a:t>    D3DX11CreateShaderResourceViewFromFile(pd3dDevice</a:t>
            </a:r>
            <a:r>
              <a:rPr lang="en-US" altLang="ko-KR" sz="1400" dirty="0"/>
              <a:t>, _T</a:t>
            </a:r>
            <a:r>
              <a:rPr lang="en-US" altLang="ko-KR" sz="1400" dirty="0" smtClean="0"/>
              <a:t>("SkyBox_Left.jpg</a:t>
            </a:r>
            <a:r>
              <a:rPr lang="en-US" altLang="ko-KR" sz="1400" dirty="0"/>
              <a:t>")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NULL, NULL, &amp;m_ppd3dTextures[2], NULL);</a:t>
            </a:r>
          </a:p>
          <a:p>
            <a:r>
              <a:rPr lang="en-US" altLang="ko-KR" sz="1400" dirty="0" smtClean="0"/>
              <a:t>    D3DX11CreateShaderResourceViewFromFile(pd3dDevice</a:t>
            </a:r>
            <a:r>
              <a:rPr lang="en-US" altLang="ko-KR" sz="1400" dirty="0"/>
              <a:t>, _T</a:t>
            </a:r>
            <a:r>
              <a:rPr lang="en-US" altLang="ko-KR" sz="1400" dirty="0" smtClean="0"/>
              <a:t>("SkyBox_Right.jpg</a:t>
            </a:r>
            <a:r>
              <a:rPr lang="en-US" altLang="ko-KR" sz="1400" dirty="0"/>
              <a:t>")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NULL, NULL, &amp;m_ppd3dTextures[3], NULL);</a:t>
            </a:r>
          </a:p>
          <a:p>
            <a:r>
              <a:rPr lang="en-US" altLang="ko-KR" sz="1400" dirty="0" smtClean="0"/>
              <a:t>    D3DX11CreateShaderResourceViewFromFile(pd3dDevice</a:t>
            </a:r>
            <a:r>
              <a:rPr lang="en-US" altLang="ko-KR" sz="1400" dirty="0"/>
              <a:t>, _T</a:t>
            </a:r>
            <a:r>
              <a:rPr lang="en-US" altLang="ko-KR" sz="1400" dirty="0" smtClean="0"/>
              <a:t>("SkyBox_Top.jpg</a:t>
            </a:r>
            <a:r>
              <a:rPr lang="en-US" altLang="ko-KR" sz="1400" dirty="0"/>
              <a:t>")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NULL, NULL, &amp;m_ppd3dTextures[4], NULL);</a:t>
            </a:r>
          </a:p>
          <a:p>
            <a:r>
              <a:rPr lang="en-US" altLang="ko-KR" sz="1400" dirty="0" smtClean="0"/>
              <a:t>    D3DX11CreateShaderResourceViewFromFile(pd3dDevice</a:t>
            </a:r>
            <a:r>
              <a:rPr lang="en-US" altLang="ko-KR" sz="1400" dirty="0"/>
              <a:t>, _T</a:t>
            </a:r>
            <a:r>
              <a:rPr lang="en-US" altLang="ko-KR" sz="1400" dirty="0" smtClean="0"/>
              <a:t>("SkyBox_Bottom.jpg</a:t>
            </a:r>
            <a:r>
              <a:rPr lang="en-US" altLang="ko-KR" sz="1400" dirty="0"/>
              <a:t>")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NULL, NULL, &amp;m_ppd3dTextures[5], NULL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정육면체 4"/>
          <p:cNvSpPr/>
          <p:nvPr/>
        </p:nvSpPr>
        <p:spPr>
          <a:xfrm>
            <a:off x="6804248" y="1412776"/>
            <a:ext cx="1584176" cy="158417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65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좌</a:t>
            </a:r>
            <a:r>
              <a:rPr lang="ko-KR" altLang="en-US" b="1" dirty="0"/>
              <a:t>표</a:t>
            </a:r>
            <a:r>
              <a:rPr lang="en-US" altLang="ko-KR" b="1" dirty="0" smtClean="0"/>
              <a:t>(Texture Coordinates)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16" name="직각 삼각형 15"/>
          <p:cNvSpPr/>
          <p:nvPr/>
        </p:nvSpPr>
        <p:spPr>
          <a:xfrm rot="5400000">
            <a:off x="5961528" y="1454674"/>
            <a:ext cx="1440000" cy="1440000"/>
          </a:xfrm>
          <a:prstGeom prst="rtTriangle">
            <a:avLst/>
          </a:prstGeom>
          <a:solidFill>
            <a:srgbClr val="FFC000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5862244" y="1090836"/>
                <a:ext cx="12313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2244" y="1090836"/>
                <a:ext cx="1231363" cy="307777"/>
              </a:xfrm>
              <a:prstGeom prst="rect">
                <a:avLst/>
              </a:prstGeom>
              <a:blipFill rotWithShape="0"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7288574" y="1090836"/>
                <a:ext cx="12438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574" y="1090836"/>
                <a:ext cx="1243866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/>
              <p:cNvSpPr/>
              <p:nvPr/>
            </p:nvSpPr>
            <p:spPr>
              <a:xfrm>
                <a:off x="5799596" y="2883454"/>
                <a:ext cx="12438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7" name="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596" y="2883454"/>
                <a:ext cx="1243866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/>
          <p:cNvCxnSpPr/>
          <p:nvPr/>
        </p:nvCxnSpPr>
        <p:spPr>
          <a:xfrm flipV="1">
            <a:off x="5946224" y="2365567"/>
            <a:ext cx="540000" cy="5400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5962819" y="1820506"/>
            <a:ext cx="540000" cy="540000"/>
          </a:xfrm>
          <a:prstGeom prst="straightConnector1">
            <a:avLst/>
          </a:prstGeom>
          <a:ln w="15875">
            <a:solidFill>
              <a:srgbClr val="0000CC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6" idx="4"/>
          </p:cNvCxnSpPr>
          <p:nvPr/>
        </p:nvCxnSpPr>
        <p:spPr>
          <a:xfrm flipV="1">
            <a:off x="5961528" y="2349995"/>
            <a:ext cx="0" cy="54467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410406" y="1773931"/>
            <a:ext cx="144016" cy="14400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6489319" y="1848193"/>
            <a:ext cx="0" cy="504000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4798774" y="2481678"/>
                <a:ext cx="1215204" cy="307777"/>
              </a:xfrm>
              <a:prstGeom prst="rect">
                <a:avLst/>
              </a:prstGeom>
            </p:spPr>
            <p:txBody>
              <a:bodyPr wrap="square" lIns="36000" r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774" y="2481678"/>
                <a:ext cx="1215204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6206742" y="2481678"/>
                <a:ext cx="12258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742" y="2481678"/>
                <a:ext cx="1225848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/>
              <p:cNvSpPr/>
              <p:nvPr/>
            </p:nvSpPr>
            <p:spPr>
              <a:xfrm>
                <a:off x="4755832" y="3284984"/>
                <a:ext cx="4176000" cy="52322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)=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𝒒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≤1.0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0" name="직사각형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32" y="3284984"/>
                <a:ext cx="417600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/>
              <p:cNvSpPr/>
              <p:nvPr/>
            </p:nvSpPr>
            <p:spPr>
              <a:xfrm>
                <a:off x="6089003" y="1473020"/>
                <a:ext cx="10070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𝒒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1" name="직사각형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003" y="1473020"/>
                <a:ext cx="1007071" cy="307777"/>
              </a:xfrm>
              <a:prstGeom prst="rect">
                <a:avLst/>
              </a:prstGeom>
              <a:blipFill rotWithShape="0"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타원 51"/>
          <p:cNvSpPr/>
          <p:nvPr/>
        </p:nvSpPr>
        <p:spPr>
          <a:xfrm>
            <a:off x="5900767" y="1378207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7311525" y="1387765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5904184" y="2808185"/>
            <a:ext cx="144016" cy="14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각 삼각형 57"/>
          <p:cNvSpPr/>
          <p:nvPr/>
        </p:nvSpPr>
        <p:spPr>
          <a:xfrm rot="5400000">
            <a:off x="1454305" y="1454674"/>
            <a:ext cx="1440000" cy="1440000"/>
          </a:xfrm>
          <a:prstGeom prst="rtTriangle">
            <a:avLst/>
          </a:prstGeom>
          <a:solidFill>
            <a:srgbClr val="FFC000"/>
          </a:solidFill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/>
              <p:cNvSpPr/>
              <p:nvPr/>
            </p:nvSpPr>
            <p:spPr>
              <a:xfrm>
                <a:off x="1355021" y="1090836"/>
                <a:ext cx="145353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59" name="직사각형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021" y="1090836"/>
                <a:ext cx="1453538" cy="307777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/>
              <p:cNvSpPr/>
              <p:nvPr/>
            </p:nvSpPr>
            <p:spPr>
              <a:xfrm>
                <a:off x="2781351" y="1090836"/>
                <a:ext cx="14702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0" name="직사각형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351" y="1090836"/>
                <a:ext cx="1470211" cy="307777"/>
              </a:xfrm>
              <a:prstGeom prst="rect">
                <a:avLst/>
              </a:prstGeom>
              <a:blipFill rotWithShape="0"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직사각형 60"/>
              <p:cNvSpPr/>
              <p:nvPr/>
            </p:nvSpPr>
            <p:spPr>
              <a:xfrm>
                <a:off x="1292373" y="2883454"/>
                <a:ext cx="14702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1" name="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73" y="2883454"/>
                <a:ext cx="1470210" cy="307777"/>
              </a:xfrm>
              <a:prstGeom prst="rect">
                <a:avLst/>
              </a:prstGeom>
              <a:blipFill rotWithShape="0"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직선 화살표 연결선 61"/>
          <p:cNvCxnSpPr/>
          <p:nvPr/>
        </p:nvCxnSpPr>
        <p:spPr>
          <a:xfrm flipV="1">
            <a:off x="1439001" y="2365567"/>
            <a:ext cx="540000" cy="54000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 flipV="1">
            <a:off x="1455596" y="1820506"/>
            <a:ext cx="540000" cy="540000"/>
          </a:xfrm>
          <a:prstGeom prst="straightConnector1">
            <a:avLst/>
          </a:prstGeom>
          <a:ln w="15875">
            <a:solidFill>
              <a:srgbClr val="0000CC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58" idx="4"/>
          </p:cNvCxnSpPr>
          <p:nvPr/>
        </p:nvCxnSpPr>
        <p:spPr>
          <a:xfrm flipV="1">
            <a:off x="1454305" y="2349995"/>
            <a:ext cx="0" cy="54467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1903183" y="1773931"/>
            <a:ext cx="144016" cy="14400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/>
          <p:cNvCxnSpPr/>
          <p:nvPr/>
        </p:nvCxnSpPr>
        <p:spPr>
          <a:xfrm flipV="1">
            <a:off x="1982096" y="1848193"/>
            <a:ext cx="0" cy="504000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/>
              <p:cNvSpPr/>
              <p:nvPr/>
            </p:nvSpPr>
            <p:spPr>
              <a:xfrm>
                <a:off x="291551" y="2481678"/>
                <a:ext cx="1215204" cy="307777"/>
              </a:xfrm>
              <a:prstGeom prst="rect">
                <a:avLst/>
              </a:prstGeom>
            </p:spPr>
            <p:txBody>
              <a:bodyPr wrap="square" lIns="36000" r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7" name="직사각형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1" y="2481678"/>
                <a:ext cx="1215204" cy="307777"/>
              </a:xfrm>
              <a:prstGeom prst="rect">
                <a:avLst/>
              </a:prstGeom>
              <a:blipFill rotWithShape="0">
                <a:blip r:embed="rId12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직사각형 67"/>
              <p:cNvSpPr/>
              <p:nvPr/>
            </p:nvSpPr>
            <p:spPr>
              <a:xfrm>
                <a:off x="1663895" y="2481678"/>
                <a:ext cx="12750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8" name="직사각형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95" y="2481678"/>
                <a:ext cx="1275093" cy="307777"/>
              </a:xfrm>
              <a:prstGeom prst="rect">
                <a:avLst/>
              </a:prstGeom>
              <a:blipFill rotWithShape="0">
                <a:blip r:embed="rId1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1581780" y="1473020"/>
                <a:ext cx="11622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=(</m:t>
                      </m:r>
                      <m:r>
                        <a:rPr lang="en-US" altLang="ko-KR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𝑥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𝑦</m:t>
                      </m:r>
                      <m:r>
                        <a:rPr lang="en-US" altLang="ko-KR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𝑧</m:t>
                      </m:r>
                      <m:r>
                        <a:rPr lang="en-US" altLang="ko-KR" sz="1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dirty="0">
                  <a:solidFill>
                    <a:srgbClr val="C00000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780" y="1473020"/>
                <a:ext cx="1162241" cy="307777"/>
              </a:xfrm>
              <a:prstGeom prst="rect">
                <a:avLst/>
              </a:prstGeom>
              <a:blipFill rotWithShape="0">
                <a:blip r:embed="rId1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타원 69"/>
          <p:cNvSpPr/>
          <p:nvPr/>
        </p:nvSpPr>
        <p:spPr>
          <a:xfrm>
            <a:off x="1393544" y="1378207"/>
            <a:ext cx="144016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2804302" y="1387765"/>
            <a:ext cx="144016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1396961" y="2808185"/>
            <a:ext cx="144016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직사각형 72"/>
              <p:cNvSpPr/>
              <p:nvPr/>
            </p:nvSpPr>
            <p:spPr>
              <a:xfrm>
                <a:off x="291549" y="3287905"/>
                <a:ext cx="4176000" cy="52322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)=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)+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400" dirty="0" smtClean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≤1.0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73" name="직사각형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49" y="3287905"/>
                <a:ext cx="417600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직사각형 74"/>
              <p:cNvSpPr/>
              <p:nvPr/>
            </p:nvSpPr>
            <p:spPr>
              <a:xfrm>
                <a:off x="291549" y="3862499"/>
                <a:ext cx="8640283" cy="259083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)=(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))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))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)+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400" dirty="0" smtClean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  <m: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+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𝑡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∗(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𝑠</m:t>
                          </m:r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∗(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400" dirty="0" smtClean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dirty="0" smtClean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𝑡</m:t>
                          </m:r>
                        </m:e>
                      </m:d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𝑡</m:t>
                          </m:r>
                        </m:e>
                      </m:d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dirty="0" smtClean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ko-KR" sz="14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𝑔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400" i="1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75" name="직사각형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49" y="3862499"/>
                <a:ext cx="8640283" cy="25908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/>
              <p:cNvSpPr/>
              <p:nvPr/>
            </p:nvSpPr>
            <p:spPr>
              <a:xfrm>
                <a:off x="1930607" y="6077383"/>
                <a:ext cx="4664352" cy="73372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)+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400" i="1" dirty="0" smtClean="0">
                  <a:solidFill>
                    <a:srgbClr val="0000FF"/>
                  </a:solidFill>
                  <a:latin typeface="Cambria Math" panose="02040503050406030204" pitchFamily="18" charset="0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400" dirty="0" smtClean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≤1.0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38" name="직사각형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607" y="6077383"/>
                <a:ext cx="4664352" cy="73372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자유형 3"/>
          <p:cNvSpPr/>
          <p:nvPr/>
        </p:nvSpPr>
        <p:spPr>
          <a:xfrm>
            <a:off x="1988820" y="1615431"/>
            <a:ext cx="4381500" cy="213369"/>
          </a:xfrm>
          <a:custGeom>
            <a:avLst/>
            <a:gdLst>
              <a:gd name="connsiteX0" fmla="*/ 0 w 4381500"/>
              <a:gd name="connsiteY0" fmla="*/ 213369 h 213369"/>
              <a:gd name="connsiteX1" fmla="*/ 1615440 w 4381500"/>
              <a:gd name="connsiteY1" fmla="*/ 22869 h 213369"/>
              <a:gd name="connsiteX2" fmla="*/ 2811780 w 4381500"/>
              <a:gd name="connsiteY2" fmla="*/ 22869 h 213369"/>
              <a:gd name="connsiteX3" fmla="*/ 4381500 w 4381500"/>
              <a:gd name="connsiteY3" fmla="*/ 198129 h 21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500" h="213369">
                <a:moveTo>
                  <a:pt x="0" y="213369"/>
                </a:moveTo>
                <a:cubicBezTo>
                  <a:pt x="573405" y="133994"/>
                  <a:pt x="1146810" y="54619"/>
                  <a:pt x="1615440" y="22869"/>
                </a:cubicBezTo>
                <a:cubicBezTo>
                  <a:pt x="2084070" y="-8881"/>
                  <a:pt x="2350770" y="-6341"/>
                  <a:pt x="2811780" y="22869"/>
                </a:cubicBezTo>
                <a:cubicBezTo>
                  <a:pt x="3272790" y="52079"/>
                  <a:pt x="3827145" y="125104"/>
                  <a:pt x="4381500" y="198129"/>
                </a:cubicBezTo>
              </a:path>
            </a:pathLst>
          </a:custGeom>
          <a:noFill/>
          <a:ln w="9525">
            <a:solidFill>
              <a:srgbClr val="FF00FF"/>
            </a:solidFill>
            <a:prstDash val="dash"/>
            <a:head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 flipV="1">
            <a:off x="2018925" y="1856086"/>
            <a:ext cx="4381500" cy="213369"/>
          </a:xfrm>
          <a:custGeom>
            <a:avLst/>
            <a:gdLst>
              <a:gd name="connsiteX0" fmla="*/ 0 w 4381500"/>
              <a:gd name="connsiteY0" fmla="*/ 213369 h 213369"/>
              <a:gd name="connsiteX1" fmla="*/ 1615440 w 4381500"/>
              <a:gd name="connsiteY1" fmla="*/ 22869 h 213369"/>
              <a:gd name="connsiteX2" fmla="*/ 2811780 w 4381500"/>
              <a:gd name="connsiteY2" fmla="*/ 22869 h 213369"/>
              <a:gd name="connsiteX3" fmla="*/ 4381500 w 4381500"/>
              <a:gd name="connsiteY3" fmla="*/ 198129 h 21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500" h="213369">
                <a:moveTo>
                  <a:pt x="0" y="213369"/>
                </a:moveTo>
                <a:cubicBezTo>
                  <a:pt x="573405" y="133994"/>
                  <a:pt x="1146810" y="54619"/>
                  <a:pt x="1615440" y="22869"/>
                </a:cubicBezTo>
                <a:cubicBezTo>
                  <a:pt x="2084070" y="-8881"/>
                  <a:pt x="2350770" y="-6341"/>
                  <a:pt x="2811780" y="22869"/>
                </a:cubicBezTo>
                <a:cubicBezTo>
                  <a:pt x="3272790" y="52079"/>
                  <a:pt x="3827145" y="125104"/>
                  <a:pt x="4381500" y="198129"/>
                </a:cubicBezTo>
              </a:path>
            </a:pathLst>
          </a:custGeom>
          <a:noFill/>
          <a:ln w="9525">
            <a:solidFill>
              <a:srgbClr val="7030A0"/>
            </a:solidFill>
            <a:prstDash val="dash"/>
            <a:headEnd type="none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5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스카이</a:t>
            </a:r>
            <a:r>
              <a:rPr lang="ko-KR" altLang="en-US" b="1" dirty="0"/>
              <a:t> 박스</a:t>
            </a:r>
            <a:r>
              <a:rPr lang="en-US" altLang="ko-KR" b="1" dirty="0"/>
              <a:t>(Sky Box)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504" y="1196752"/>
            <a:ext cx="8928992" cy="375487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void </a:t>
            </a:r>
            <a:r>
              <a:rPr lang="en-US" altLang="ko-KR" sz="1400" dirty="0" err="1"/>
              <a:t>CSkyBoxMesh</a:t>
            </a:r>
            <a:r>
              <a:rPr lang="en-US" altLang="ko-KR" sz="1400" dirty="0"/>
              <a:t>::</a:t>
            </a:r>
            <a:r>
              <a:rPr lang="en-US" altLang="ko-KR" sz="1400" b="1" dirty="0">
                <a:solidFill>
                  <a:srgbClr val="0033CC"/>
                </a:solidFill>
              </a:rPr>
              <a:t>Render</a:t>
            </a:r>
            <a:r>
              <a:rPr lang="en-US" altLang="ko-KR" sz="1400" dirty="0"/>
              <a:t>(ID3D11DeviceContext </a:t>
            </a:r>
            <a:r>
              <a:rPr lang="en-US" altLang="ko-KR" sz="1400" dirty="0" smtClean="0"/>
              <a:t>*pd3dDeviceContext) {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IASetVertexBuffers</a:t>
            </a:r>
            <a:r>
              <a:rPr lang="en-US" altLang="ko-KR" sz="1400" dirty="0"/>
              <a:t>(0, 1, &amp;m_pd3dVertexBuffer, &amp;</a:t>
            </a:r>
            <a:r>
              <a:rPr lang="en-US" altLang="ko-KR" sz="1400" dirty="0" err="1"/>
              <a:t>m_nStride</a:t>
            </a:r>
            <a:r>
              <a:rPr lang="en-US" altLang="ko-KR" sz="1400" dirty="0"/>
              <a:t>, &amp;</a:t>
            </a:r>
            <a:r>
              <a:rPr lang="en-US" altLang="ko-KR" sz="1400" dirty="0" err="1"/>
              <a:t>m_nOffset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IASetIndexBuffer</a:t>
            </a:r>
            <a:r>
              <a:rPr lang="en-US" altLang="ko-KR" sz="1400" dirty="0"/>
              <a:t>(m_pd3dIndexBuffer, DXGI_FORMAT_R16_UINT, 0);</a:t>
            </a:r>
          </a:p>
          <a:p>
            <a:r>
              <a:rPr lang="en-US" altLang="ko-KR" sz="1400" dirty="0" smtClean="0"/>
              <a:t>    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RSSetState</a:t>
            </a:r>
            <a:r>
              <a:rPr lang="en-US" altLang="ko-KR" sz="1400" dirty="0"/>
              <a:t>(m_pd3dRasterizerState);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IASetPrimitiveTopology</a:t>
            </a:r>
            <a:r>
              <a:rPr lang="en-US" altLang="ko-KR" sz="1400" dirty="0"/>
              <a:t>(m_d3dPrimitiveTopology</a:t>
            </a:r>
            <a:r>
              <a:rPr lang="en-US" altLang="ko-KR" sz="1400" dirty="0" smtClean="0"/>
              <a:t>);</a:t>
            </a:r>
            <a:endParaRPr lang="ko-KR" altLang="en-US" sz="1400" dirty="0"/>
          </a:p>
          <a:p>
            <a:r>
              <a:rPr lang="en-US" altLang="ko-KR" sz="1400" dirty="0" smtClean="0"/>
              <a:t>    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PSSetSamplers</a:t>
            </a:r>
            <a:r>
              <a:rPr lang="en-US" altLang="ko-KR" sz="1400" dirty="0"/>
              <a:t>(0, 1, &amp;m_pd3dSamplerState);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OMSetBlendState</a:t>
            </a:r>
            <a:r>
              <a:rPr lang="en-US" altLang="ko-KR" sz="1400" dirty="0"/>
              <a:t>(m_pd3dBlendState, NULL, 0xffffffff);</a:t>
            </a:r>
          </a:p>
          <a:p>
            <a:r>
              <a:rPr lang="en-US" altLang="ko-KR" sz="1400" dirty="0" smtClean="0"/>
              <a:t>    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OMSetDepthStencilState</a:t>
            </a:r>
            <a:r>
              <a:rPr lang="en-US" altLang="ko-KR" sz="1400" dirty="0"/>
              <a:t>(m_pd3dDepthStencilState, 1</a:t>
            </a:r>
            <a:r>
              <a:rPr lang="en-US" altLang="ko-KR" sz="1400" dirty="0" smtClean="0"/>
              <a:t>);</a:t>
            </a:r>
          </a:p>
          <a:p>
            <a:endParaRPr lang="ko-KR" altLang="en-US" sz="1400" dirty="0"/>
          </a:p>
          <a:p>
            <a:r>
              <a:rPr lang="nn-NO" altLang="ko-KR" sz="1400" dirty="0"/>
              <a:t>    for (int i = 0; i &lt; 6; i</a:t>
            </a:r>
            <a:r>
              <a:rPr lang="nn-NO" altLang="ko-KR" sz="1400" dirty="0" smtClean="0"/>
              <a:t>++)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r>
              <a:rPr lang="en-US" altLang="ko-KR" sz="1400" b="1" dirty="0" smtClean="0"/>
              <a:t>        pd3dDeviceContext-</a:t>
            </a:r>
            <a:r>
              <a:rPr lang="en-US" altLang="ko-KR" sz="1400" b="1" dirty="0"/>
              <a:t>&gt;</a:t>
            </a:r>
            <a:r>
              <a:rPr lang="en-US" altLang="ko-KR" sz="1400" b="1" dirty="0" err="1" smtClean="0">
                <a:solidFill>
                  <a:srgbClr val="C00000"/>
                </a:solidFill>
              </a:rPr>
              <a:t>PSSetShaderResources</a:t>
            </a:r>
            <a:r>
              <a:rPr lang="en-US" altLang="ko-KR" sz="1400" b="1" dirty="0" smtClean="0"/>
              <a:t>(PS_SLOT_SKYBOX</a:t>
            </a:r>
            <a:r>
              <a:rPr lang="en-US" altLang="ko-KR" sz="1400" b="1" dirty="0"/>
              <a:t>, 1, &amp;m_ppd3dTextures[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]);</a:t>
            </a:r>
          </a:p>
          <a:p>
            <a:r>
              <a:rPr lang="en-US" altLang="ko-KR" sz="1400" dirty="0" smtClean="0"/>
              <a:t>        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DrawIndexed</a:t>
            </a:r>
            <a:r>
              <a:rPr lang="en-US" altLang="ko-KR" sz="1400" dirty="0"/>
              <a:t>(4, 0, </a:t>
            </a:r>
            <a:r>
              <a:rPr lang="en-US" altLang="ko-KR" sz="1400" b="1" dirty="0" err="1">
                <a:solidFill>
                  <a:srgbClr val="0000CC"/>
                </a:solidFill>
              </a:rPr>
              <a:t>i</a:t>
            </a:r>
            <a:r>
              <a:rPr lang="en-US" altLang="ko-KR" sz="1400" b="1" dirty="0">
                <a:solidFill>
                  <a:srgbClr val="0000CC"/>
                </a:solidFill>
              </a:rPr>
              <a:t> * 4</a:t>
            </a:r>
            <a:r>
              <a:rPr lang="en-US" altLang="ko-KR" sz="1400" dirty="0"/>
              <a:t>);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} </a:t>
            </a:r>
            <a:endParaRPr lang="ko-KR" altLang="en-US" sz="1400" dirty="0"/>
          </a:p>
          <a:p>
            <a:r>
              <a:rPr lang="en-US" altLang="ko-KR" sz="1400" dirty="0" smtClean="0"/>
              <a:t>    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OMSetBlendState</a:t>
            </a:r>
            <a:r>
              <a:rPr lang="en-US" altLang="ko-KR" sz="1400" dirty="0"/>
              <a:t>(NULL, NULL, 0xffffffff);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PSSetSamplers</a:t>
            </a:r>
            <a:r>
              <a:rPr lang="en-US" altLang="ko-KR" sz="1400" dirty="0"/>
              <a:t>(0, 0, NULL);</a:t>
            </a:r>
          </a:p>
          <a:p>
            <a:r>
              <a:rPr lang="en-US" altLang="ko-KR" sz="1400" dirty="0" smtClean="0"/>
              <a:t>    pd3dDeviceContext-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OMSetDepthStencilState</a:t>
            </a:r>
            <a:r>
              <a:rPr lang="en-US" altLang="ko-KR" sz="1400" dirty="0"/>
              <a:t>(NULL, 1);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360599" y="4852317"/>
            <a:ext cx="4931481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CSkyBoxMesh</a:t>
            </a:r>
            <a:r>
              <a:rPr lang="en-US" altLang="ko-KR" sz="1400" dirty="0"/>
              <a:t> : public </a:t>
            </a:r>
            <a:r>
              <a:rPr lang="en-US" altLang="ko-KR" sz="1400" dirty="0" err="1" smtClean="0"/>
              <a:t>CMesh</a:t>
            </a:r>
            <a:r>
              <a:rPr lang="en-US" altLang="ko-KR" sz="1400" dirty="0" smtClean="0"/>
              <a:t> {</a:t>
            </a:r>
          </a:p>
          <a:p>
            <a:r>
              <a:rPr lang="en-US" altLang="ko-KR" sz="1400" dirty="0" smtClean="0"/>
              <a:t>   ID3D11ShaderResourceView *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m_ppd3dTextures[6</a:t>
            </a:r>
            <a:r>
              <a:rPr lang="en-US" altLang="ko-KR" sz="1400" b="1" dirty="0">
                <a:solidFill>
                  <a:srgbClr val="0000CC"/>
                </a:solidFill>
              </a:rPr>
              <a:t>]</a:t>
            </a:r>
            <a:r>
              <a:rPr lang="en-US" altLang="ko-KR" sz="1400" dirty="0"/>
              <a:t>;  </a:t>
            </a:r>
          </a:p>
          <a:p>
            <a:r>
              <a:rPr lang="en-US" altLang="ko-KR" sz="1400" dirty="0" smtClean="0"/>
              <a:t>   ID3D11SamplerState *m_pd3dSamplerState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ID3D11BlendState *m_pd3dBlendState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ID3D11DepthStencilState *m_pd3dDepthStencilState;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4509120"/>
            <a:ext cx="3078785" cy="21767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5" name="직사각형 4"/>
          <p:cNvSpPr/>
          <p:nvPr/>
        </p:nvSpPr>
        <p:spPr>
          <a:xfrm>
            <a:off x="5832488" y="3024501"/>
            <a:ext cx="3059992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#define </a:t>
            </a:r>
            <a:r>
              <a:rPr lang="en-US" altLang="ko-KR" sz="1400" dirty="0" smtClean="0"/>
              <a:t>PS_SLOT_SKYBOX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0x03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0598" y="6361583"/>
            <a:ext cx="4931481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Texture2D </a:t>
            </a:r>
            <a:r>
              <a:rPr lang="en-US" altLang="ko-KR" sz="1400" dirty="0" err="1" smtClean="0"/>
              <a:t>gtxtSkyBoxTexture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register(t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555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스카이</a:t>
            </a:r>
            <a:r>
              <a:rPr lang="ko-KR" altLang="en-US" b="1" dirty="0"/>
              <a:t> 박스</a:t>
            </a:r>
            <a:r>
              <a:rPr lang="en-US" altLang="ko-KR" b="1" dirty="0"/>
              <a:t>(Sky Box)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4924" y="1196752"/>
            <a:ext cx="5382344" cy="1815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class </a:t>
            </a:r>
            <a:r>
              <a:rPr lang="en-US" altLang="ko-KR" sz="1400" dirty="0" err="1">
                <a:latin typeface="+mj-lt"/>
              </a:rPr>
              <a:t>CSkyBox</a:t>
            </a:r>
            <a:r>
              <a:rPr lang="en-US" altLang="ko-KR" sz="1400" dirty="0">
                <a:latin typeface="+mj-lt"/>
              </a:rPr>
              <a:t> : public </a:t>
            </a:r>
            <a:r>
              <a:rPr lang="en-US" altLang="ko-KR" sz="1400" dirty="0" err="1" smtClean="0">
                <a:latin typeface="+mj-lt"/>
              </a:rPr>
              <a:t>CGameObject</a:t>
            </a:r>
            <a:r>
              <a:rPr lang="en-US" altLang="ko-KR" sz="1400" dirty="0" smtClean="0">
                <a:latin typeface="+mj-lt"/>
              </a:rPr>
              <a:t> </a:t>
            </a:r>
          </a:p>
          <a:p>
            <a:r>
              <a:rPr lang="en-US" altLang="ko-KR" sz="1400" dirty="0" smtClean="0">
                <a:latin typeface="+mj-lt"/>
              </a:rPr>
              <a:t>{</a:t>
            </a:r>
            <a:endParaRPr lang="en-US" altLang="ko-KR" sz="1400" dirty="0">
              <a:latin typeface="+mj-lt"/>
            </a:endParaRPr>
          </a:p>
          <a:p>
            <a:r>
              <a:rPr lang="en-US" altLang="ko-KR" sz="1400" dirty="0" smtClean="0">
                <a:latin typeface="+mj-lt"/>
              </a:rPr>
              <a:t>};</a:t>
            </a:r>
          </a:p>
          <a:p>
            <a:endParaRPr lang="en-US" altLang="ko-KR" sz="1400" dirty="0">
              <a:latin typeface="+mj-lt"/>
            </a:endParaRPr>
          </a:p>
          <a:p>
            <a:r>
              <a:rPr lang="en-US" altLang="ko-KR" sz="1400" dirty="0" err="1"/>
              <a:t>CSkyBox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CSkyBox</a:t>
            </a:r>
            <a:r>
              <a:rPr lang="en-US" altLang="ko-KR" sz="1400" dirty="0"/>
              <a:t>(ID3D11Device *pd3dDevice</a:t>
            </a:r>
            <a:r>
              <a:rPr lang="en-US" altLang="ko-KR" sz="1400" dirty="0" smtClean="0"/>
              <a:t>) {</a:t>
            </a:r>
            <a:endParaRPr lang="en-US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m_pMesh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new </a:t>
            </a:r>
            <a:r>
              <a:rPr lang="en-US" altLang="ko-KR" sz="1400" dirty="0" err="1"/>
              <a:t>CSkyBoxMesh</a:t>
            </a:r>
            <a:r>
              <a:rPr lang="en-US" altLang="ko-KR" sz="1400" dirty="0"/>
              <a:t>(pd3dDevice);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m_pMesh</a:t>
            </a:r>
            <a:r>
              <a:rPr lang="en-US" altLang="ko-KR" sz="1400" dirty="0" smtClean="0"/>
              <a:t>-</a:t>
            </a:r>
            <a:r>
              <a:rPr lang="en-US" altLang="ko-KR" sz="1400" dirty="0"/>
              <a:t>&gt;</a:t>
            </a:r>
            <a:r>
              <a:rPr lang="en-US" altLang="ko-KR" sz="1400" dirty="0" err="1"/>
              <a:t>AddRef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4283968" y="1003083"/>
            <a:ext cx="4685540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CSkyBoxMesh</a:t>
            </a:r>
            <a:r>
              <a:rPr lang="en-US" altLang="ko-KR" sz="1400" dirty="0"/>
              <a:t> : public </a:t>
            </a:r>
            <a:r>
              <a:rPr lang="en-US" altLang="ko-KR" sz="1400" dirty="0" err="1" smtClean="0"/>
              <a:t>CMesh</a:t>
            </a:r>
            <a:r>
              <a:rPr lang="en-US" altLang="ko-KR" sz="1400" dirty="0" smtClean="0"/>
              <a:t> {</a:t>
            </a:r>
          </a:p>
          <a:p>
            <a:r>
              <a:rPr lang="en-US" altLang="ko-KR" sz="1400" dirty="0" smtClean="0"/>
              <a:t>   ID3D11ShaderResourceView *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m_ppd3dTextures[6</a:t>
            </a:r>
            <a:r>
              <a:rPr lang="en-US" altLang="ko-KR" sz="1400" b="1" dirty="0">
                <a:solidFill>
                  <a:srgbClr val="0000CC"/>
                </a:solidFill>
              </a:rPr>
              <a:t>]</a:t>
            </a:r>
            <a:r>
              <a:rPr lang="en-US" altLang="ko-KR" sz="1400" dirty="0"/>
              <a:t>;  </a:t>
            </a:r>
          </a:p>
          <a:p>
            <a:r>
              <a:rPr lang="en-US" altLang="ko-KR" sz="1400" dirty="0" smtClean="0"/>
              <a:t>   ID3D11SamplerState *m_pd3dSamplerState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ID3D11BlendState *m_pd3dBlendState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ID3D11DepthStencilState *m_pd3dDepthStencilState;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2790" y="3140968"/>
            <a:ext cx="8964000" cy="35394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0000" rIns="9000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CSkyBoxShader</a:t>
            </a:r>
            <a:r>
              <a:rPr lang="en-US" altLang="ko-KR" sz="1400" dirty="0"/>
              <a:t> : public </a:t>
            </a:r>
            <a:r>
              <a:rPr lang="en-US" altLang="ko-KR" sz="1400" dirty="0" err="1" smtClean="0"/>
              <a:t>CTexturedShader</a:t>
            </a:r>
            <a:endParaRPr lang="en-US" altLang="ko-KR" sz="1400" dirty="0" smtClean="0"/>
          </a:p>
          <a:p>
            <a:r>
              <a:rPr lang="en-US" altLang="ko-KR" sz="1400" dirty="0" smtClean="0"/>
              <a:t>{</a:t>
            </a:r>
          </a:p>
          <a:p>
            <a:r>
              <a:rPr lang="en-US" altLang="ko-KR" sz="1400" dirty="0" smtClean="0"/>
              <a:t>};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void </a:t>
            </a:r>
            <a:r>
              <a:rPr lang="en-US" altLang="ko-KR" sz="1400" dirty="0" err="1" smtClean="0"/>
              <a:t>CSkyBoxShader</a:t>
            </a:r>
            <a:r>
              <a:rPr lang="en-US" altLang="ko-KR" sz="1400" dirty="0" smtClean="0"/>
              <a:t>::</a:t>
            </a:r>
            <a:r>
              <a:rPr lang="en-US" altLang="ko-KR" sz="1400" dirty="0" err="1"/>
              <a:t>BuildObjects</a:t>
            </a:r>
            <a:r>
              <a:rPr lang="en-US" altLang="ko-KR" sz="1400" dirty="0"/>
              <a:t>(ID3D11Device *pd3dDevice</a:t>
            </a:r>
            <a:r>
              <a:rPr lang="en-US" altLang="ko-KR" sz="1400" dirty="0" smtClean="0"/>
              <a:t>) {</a:t>
            </a:r>
            <a:endParaRPr lang="en-US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m_nObjects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1;</a:t>
            </a:r>
            <a:endParaRPr lang="en-US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m_ppObjects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new </a:t>
            </a:r>
            <a:r>
              <a:rPr lang="en-US" altLang="ko-KR" sz="1400" dirty="0" err="1"/>
              <a:t>CGameObject</a:t>
            </a:r>
            <a:r>
              <a:rPr lang="en-US" altLang="ko-KR" sz="1400" dirty="0"/>
              <a:t>*[</a:t>
            </a:r>
            <a:r>
              <a:rPr lang="en-US" altLang="ko-KR" sz="1400" dirty="0" err="1"/>
              <a:t>m_nObjects</a:t>
            </a:r>
            <a:r>
              <a:rPr lang="en-US" altLang="ko-KR" sz="1400" dirty="0"/>
              <a:t>]; 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m_ppObjects</a:t>
            </a:r>
            <a:r>
              <a:rPr lang="en-US" altLang="ko-KR" sz="1400" dirty="0" smtClean="0"/>
              <a:t>[0] = </a:t>
            </a:r>
            <a:r>
              <a:rPr lang="en-US" altLang="ko-KR" sz="1400" dirty="0"/>
              <a:t>new </a:t>
            </a:r>
            <a:r>
              <a:rPr lang="en-US" altLang="ko-KR" sz="1400" dirty="0" err="1"/>
              <a:t>CSkyBox</a:t>
            </a:r>
            <a:r>
              <a:rPr lang="en-US" altLang="ko-KR" sz="1400" dirty="0"/>
              <a:t>(pd3dDevice);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void </a:t>
            </a:r>
            <a:r>
              <a:rPr lang="en-US" altLang="ko-KR" sz="1400" dirty="0" err="1"/>
              <a:t>CSkyBoxShader</a:t>
            </a:r>
            <a:r>
              <a:rPr lang="en-US" altLang="ko-KR" sz="1400" dirty="0"/>
              <a:t>::Render(ID3D11DeviceContext *pd3dDeviceContext, </a:t>
            </a:r>
            <a:r>
              <a:rPr lang="en-US" altLang="ko-KR" sz="1400" dirty="0" err="1"/>
              <a:t>CCamera</a:t>
            </a:r>
            <a:r>
              <a:rPr lang="en-US" altLang="ko-KR" sz="1400" dirty="0"/>
              <a:t> *</a:t>
            </a:r>
            <a:r>
              <a:rPr lang="en-US" altLang="ko-KR" sz="1400" dirty="0" err="1"/>
              <a:t>pCamera</a:t>
            </a:r>
            <a:r>
              <a:rPr lang="en-US" altLang="ko-KR" sz="1400" dirty="0" smtClean="0"/>
              <a:t>) {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/>
              <a:t>D3DXVECTOR3 d3dxvCamera = </a:t>
            </a:r>
            <a:r>
              <a:rPr lang="en-US" altLang="ko-KR" sz="1400" dirty="0" err="1"/>
              <a:t>pCamera</a:t>
            </a:r>
            <a:r>
              <a:rPr lang="en-US" altLang="ko-KR" sz="1400" dirty="0"/>
              <a:t>-&gt;</a:t>
            </a:r>
            <a:r>
              <a:rPr lang="en-US" altLang="ko-KR" sz="1400" dirty="0" err="1"/>
              <a:t>GetPosition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/>
              <a:t>   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D3DXMatrixTranslation(&amp;</a:t>
            </a:r>
            <a:r>
              <a:rPr lang="en-US" altLang="ko-KR" sz="1400" b="1" dirty="0" err="1" smtClean="0">
                <a:solidFill>
                  <a:srgbClr val="0000CC"/>
                </a:solidFill>
              </a:rPr>
              <a:t>m_ppObjects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[0]-&gt;</a:t>
            </a:r>
            <a:r>
              <a:rPr lang="en-US" altLang="ko-KR" sz="1400" b="1" dirty="0">
                <a:solidFill>
                  <a:srgbClr val="0000CC"/>
                </a:solidFill>
              </a:rPr>
              <a:t>m_d3dxmtxWorld, d3dxvCamera.x, d3dxvCamera.y, d3dxvCamera.z);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CTexturedShader</a:t>
            </a:r>
            <a:r>
              <a:rPr lang="en-US" altLang="ko-KR" sz="1400" dirty="0"/>
              <a:t>::Render(pd3dDeviceContext, </a:t>
            </a:r>
            <a:r>
              <a:rPr lang="en-US" altLang="ko-KR" sz="1400" dirty="0" err="1"/>
              <a:t>pCamera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4283968" y="2476053"/>
            <a:ext cx="4685540" cy="138499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void </a:t>
            </a:r>
            <a:r>
              <a:rPr lang="en-US" altLang="ko-KR" sz="1400" dirty="0" err="1"/>
              <a:t>CScene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BuildObjects</a:t>
            </a:r>
            <a:r>
              <a:rPr lang="en-US" altLang="ko-KR" sz="1400" dirty="0"/>
              <a:t>(ID3D11Device *pd3dDevice)</a:t>
            </a:r>
          </a:p>
          <a:p>
            <a:r>
              <a:rPr lang="en-US" altLang="ko-KR" sz="1400" dirty="0" smtClean="0"/>
              <a:t>{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en-US" altLang="ko-KR" sz="1400" dirty="0" err="1" smtClean="0"/>
              <a:t>m_ppShaders</a:t>
            </a:r>
            <a:r>
              <a:rPr lang="en-US" altLang="ko-KR" sz="1400" dirty="0" smtClean="0"/>
              <a:t>[0</a:t>
            </a:r>
            <a:r>
              <a:rPr lang="en-US" altLang="ko-KR" sz="1400" dirty="0"/>
              <a:t>] = new </a:t>
            </a:r>
            <a:r>
              <a:rPr lang="en-US" altLang="ko-KR" sz="1400" dirty="0" err="1" smtClean="0"/>
              <a:t>CSkyBoxShader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m_ppShaders</a:t>
            </a:r>
            <a:r>
              <a:rPr lang="en-US" altLang="ko-KR" sz="1400" dirty="0" smtClean="0"/>
              <a:t>[0</a:t>
            </a:r>
            <a:r>
              <a:rPr lang="en-US" altLang="ko-KR" sz="1400" dirty="0"/>
              <a:t>]-&gt;</a:t>
            </a:r>
            <a:r>
              <a:rPr lang="en-US" altLang="ko-KR" sz="1400" dirty="0" err="1"/>
              <a:t>CreateShader</a:t>
            </a:r>
            <a:r>
              <a:rPr lang="en-US" altLang="ko-KR" sz="1400" dirty="0"/>
              <a:t>(pd3dDevice);</a:t>
            </a:r>
          </a:p>
          <a:p>
            <a:r>
              <a:rPr lang="en-US" altLang="ko-KR" sz="1400" dirty="0" smtClean="0"/>
              <a:t>   </a:t>
            </a:r>
            <a:r>
              <a:rPr lang="en-US" altLang="ko-KR" sz="1400" dirty="0" err="1" smtClean="0"/>
              <a:t>m_ppShaders</a:t>
            </a:r>
            <a:r>
              <a:rPr lang="en-US" altLang="ko-KR" sz="1400" dirty="0" smtClean="0"/>
              <a:t>[0</a:t>
            </a:r>
            <a:r>
              <a:rPr lang="en-US" altLang="ko-KR" sz="1400" dirty="0"/>
              <a:t>]-&gt;</a:t>
            </a:r>
            <a:r>
              <a:rPr lang="en-US" altLang="ko-KR" sz="1400" dirty="0" err="1"/>
              <a:t>BuildObjects</a:t>
            </a:r>
            <a:r>
              <a:rPr lang="en-US" altLang="ko-KR" sz="1400" dirty="0"/>
              <a:t>(pd3dDevice</a:t>
            </a:r>
            <a:r>
              <a:rPr lang="en-US" altLang="ko-KR" sz="1400" dirty="0" smtClean="0"/>
              <a:t>);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9593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지형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맵핑하기</a:t>
            </a:r>
            <a:endParaRPr lang="en-US" altLang="ko-KR" b="1" dirty="0" smtClean="0"/>
          </a:p>
          <a:p>
            <a:pPr lvl="1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7544" y="4357885"/>
            <a:ext cx="3150096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 smtClean="0"/>
              <a:t>CTexturedNormalVertex</a:t>
            </a:r>
            <a:endParaRPr lang="en-US" altLang="ko-KR" sz="1400" dirty="0"/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D3DXVECTOR3 m_d3dxvPosition;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D3DXVECTOR3 </a:t>
            </a:r>
            <a:r>
              <a:rPr lang="en-US" altLang="ko-KR" sz="1400" dirty="0" smtClean="0"/>
              <a:t>m_d3dxvNormal;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D3DXVECTOR2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m_d3dxvTexture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cxnSp>
        <p:nvCxnSpPr>
          <p:cNvPr id="39" name="직선 연결선 38"/>
          <p:cNvCxnSpPr>
            <a:cxnSpLocks noChangeAspect="1"/>
          </p:cNvCxnSpPr>
          <p:nvPr/>
        </p:nvCxnSpPr>
        <p:spPr>
          <a:xfrm>
            <a:off x="4785544" y="5180044"/>
            <a:ext cx="3276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cxnSpLocks noChangeAspect="1"/>
          </p:cNvCxnSpPr>
          <p:nvPr/>
        </p:nvCxnSpPr>
        <p:spPr>
          <a:xfrm>
            <a:off x="4798244" y="5817508"/>
            <a:ext cx="3276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 noChangeAspect="1"/>
          </p:cNvCxnSpPr>
          <p:nvPr/>
        </p:nvCxnSpPr>
        <p:spPr>
          <a:xfrm>
            <a:off x="4785380" y="4151733"/>
            <a:ext cx="0" cy="2268000"/>
          </a:xfrm>
          <a:prstGeom prst="line">
            <a:avLst/>
          </a:prstGeom>
          <a:ln w="19050">
            <a:solidFill>
              <a:srgbClr val="7030A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cxnSpLocks noChangeAspect="1"/>
          </p:cNvCxnSpPr>
          <p:nvPr/>
        </p:nvCxnSpPr>
        <p:spPr>
          <a:xfrm>
            <a:off x="5442017" y="4528889"/>
            <a:ext cx="0" cy="19080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cxnSpLocks noChangeAspect="1"/>
          </p:cNvCxnSpPr>
          <p:nvPr/>
        </p:nvCxnSpPr>
        <p:spPr>
          <a:xfrm>
            <a:off x="6098589" y="4514081"/>
            <a:ext cx="0" cy="19080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cxnSpLocks noChangeAspect="1"/>
          </p:cNvCxnSpPr>
          <p:nvPr/>
        </p:nvCxnSpPr>
        <p:spPr>
          <a:xfrm>
            <a:off x="6767861" y="4514081"/>
            <a:ext cx="0" cy="19080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cxnSpLocks noChangeAspect="1"/>
          </p:cNvCxnSpPr>
          <p:nvPr/>
        </p:nvCxnSpPr>
        <p:spPr>
          <a:xfrm>
            <a:off x="7420241" y="4514081"/>
            <a:ext cx="0" cy="19080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cxnSpLocks/>
          </p:cNvCxnSpPr>
          <p:nvPr/>
        </p:nvCxnSpPr>
        <p:spPr>
          <a:xfrm flipH="1" flipV="1">
            <a:off x="4789846" y="5841641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 flipV="1">
            <a:off x="5446316" y="5825081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cxnSpLocks/>
          </p:cNvCxnSpPr>
          <p:nvPr/>
        </p:nvCxnSpPr>
        <p:spPr>
          <a:xfrm flipH="1" flipV="1">
            <a:off x="6789068" y="5825377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cxnSpLocks/>
          </p:cNvCxnSpPr>
          <p:nvPr/>
        </p:nvCxnSpPr>
        <p:spPr>
          <a:xfrm flipH="1" flipV="1">
            <a:off x="6119861" y="5854058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cxnSpLocks/>
          </p:cNvCxnSpPr>
          <p:nvPr/>
        </p:nvCxnSpPr>
        <p:spPr>
          <a:xfrm flipV="1">
            <a:off x="4815178" y="5193902"/>
            <a:ext cx="612000" cy="612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cxnSpLocks/>
          </p:cNvCxnSpPr>
          <p:nvPr/>
        </p:nvCxnSpPr>
        <p:spPr>
          <a:xfrm flipV="1">
            <a:off x="5470668" y="5193902"/>
            <a:ext cx="612000" cy="612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cxnSpLocks/>
          </p:cNvCxnSpPr>
          <p:nvPr/>
        </p:nvCxnSpPr>
        <p:spPr>
          <a:xfrm flipV="1">
            <a:off x="6781649" y="5193902"/>
            <a:ext cx="612000" cy="612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cxnSpLocks/>
          </p:cNvCxnSpPr>
          <p:nvPr/>
        </p:nvCxnSpPr>
        <p:spPr>
          <a:xfrm flipV="1">
            <a:off x="6126159" y="5193902"/>
            <a:ext cx="612000" cy="612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cxnSpLocks noChangeAspect="1"/>
          </p:cNvCxnSpPr>
          <p:nvPr/>
        </p:nvCxnSpPr>
        <p:spPr>
          <a:xfrm>
            <a:off x="4783861" y="6459083"/>
            <a:ext cx="3816000" cy="0"/>
          </a:xfrm>
          <a:prstGeom prst="line">
            <a:avLst/>
          </a:prstGeom>
          <a:ln w="190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/>
          <p:cNvSpPr>
            <a:spLocks noChangeAspect="1"/>
          </p:cNvSpPr>
          <p:nvPr/>
        </p:nvSpPr>
        <p:spPr>
          <a:xfrm>
            <a:off x="6695931" y="574204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>
            <a:spLocks noChangeAspect="1"/>
          </p:cNvSpPr>
          <p:nvPr/>
        </p:nvSpPr>
        <p:spPr>
          <a:xfrm>
            <a:off x="6690834" y="637133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>
            <a:spLocks noChangeAspect="1"/>
          </p:cNvSpPr>
          <p:nvPr/>
        </p:nvSpPr>
        <p:spPr>
          <a:xfrm>
            <a:off x="6026697" y="574204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>
            <a:spLocks noChangeAspect="1"/>
          </p:cNvSpPr>
          <p:nvPr/>
        </p:nvSpPr>
        <p:spPr>
          <a:xfrm>
            <a:off x="6023299" y="637133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5370163" y="574204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>
            <a:spLocks noChangeAspect="1"/>
          </p:cNvSpPr>
          <p:nvPr/>
        </p:nvSpPr>
        <p:spPr>
          <a:xfrm>
            <a:off x="5368464" y="637133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>
            <a:spLocks noChangeAspect="1"/>
          </p:cNvSpPr>
          <p:nvPr/>
        </p:nvSpPr>
        <p:spPr>
          <a:xfrm>
            <a:off x="4713564" y="574204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>
            <a:spLocks noChangeAspect="1"/>
          </p:cNvSpPr>
          <p:nvPr/>
        </p:nvSpPr>
        <p:spPr>
          <a:xfrm>
            <a:off x="4713564" y="6371335"/>
            <a:ext cx="144000" cy="14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>
            <a:spLocks noChangeAspect="1"/>
          </p:cNvSpPr>
          <p:nvPr/>
        </p:nvSpPr>
        <p:spPr>
          <a:xfrm>
            <a:off x="8316416" y="643359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x-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축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64" name="TextBox 63"/>
          <p:cNvSpPr txBox="1">
            <a:spLocks noChangeAspect="1"/>
          </p:cNvSpPr>
          <p:nvPr/>
        </p:nvSpPr>
        <p:spPr>
          <a:xfrm>
            <a:off x="4794738" y="4192330"/>
            <a:ext cx="55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z-</a:t>
            </a:r>
            <a:r>
              <a:rPr lang="ko-KR" altLang="en-US" sz="1400" b="1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축</a:t>
            </a:r>
            <a:endParaRPr lang="ko-KR" altLang="en-US" sz="1400" b="1" dirty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65" name="TextBox 64"/>
          <p:cNvSpPr txBox="1">
            <a:spLocks noChangeAspect="1"/>
          </p:cNvSpPr>
          <p:nvPr/>
        </p:nvSpPr>
        <p:spPr>
          <a:xfrm>
            <a:off x="5378190" y="6433591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cxnSp>
        <p:nvCxnSpPr>
          <p:cNvPr id="66" name="직선 연결선 65"/>
          <p:cNvCxnSpPr>
            <a:cxnSpLocks/>
          </p:cNvCxnSpPr>
          <p:nvPr/>
        </p:nvCxnSpPr>
        <p:spPr>
          <a:xfrm flipH="1" flipV="1">
            <a:off x="4807578" y="4545497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cxnSpLocks/>
          </p:cNvCxnSpPr>
          <p:nvPr/>
        </p:nvCxnSpPr>
        <p:spPr>
          <a:xfrm flipH="1" flipV="1">
            <a:off x="5464968" y="4545497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cxnSpLocks/>
          </p:cNvCxnSpPr>
          <p:nvPr/>
        </p:nvCxnSpPr>
        <p:spPr>
          <a:xfrm flipH="1" flipV="1">
            <a:off x="6779748" y="4545497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cxnSpLocks/>
          </p:cNvCxnSpPr>
          <p:nvPr/>
        </p:nvCxnSpPr>
        <p:spPr>
          <a:xfrm flipH="1" flipV="1">
            <a:off x="7437140" y="4558197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>
            <a:spLocks noChangeAspect="1"/>
          </p:cNvSpPr>
          <p:nvPr/>
        </p:nvSpPr>
        <p:spPr>
          <a:xfrm>
            <a:off x="7341477" y="5107527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>
            <a:spLocks noChangeAspect="1"/>
          </p:cNvSpPr>
          <p:nvPr/>
        </p:nvSpPr>
        <p:spPr>
          <a:xfrm>
            <a:off x="6023299" y="5107527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>
            <a:spLocks noChangeAspect="1"/>
          </p:cNvSpPr>
          <p:nvPr/>
        </p:nvSpPr>
        <p:spPr>
          <a:xfrm>
            <a:off x="5368464" y="5107527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>
            <a:spLocks noChangeAspect="1"/>
          </p:cNvSpPr>
          <p:nvPr/>
        </p:nvSpPr>
        <p:spPr>
          <a:xfrm>
            <a:off x="4713564" y="510752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>
            <a:spLocks noChangeAspect="1"/>
          </p:cNvSpPr>
          <p:nvPr/>
        </p:nvSpPr>
        <p:spPr>
          <a:xfrm>
            <a:off x="4741572" y="6433591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0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75" name="TextBox 74"/>
          <p:cNvSpPr txBox="1">
            <a:spLocks noChangeAspect="1"/>
          </p:cNvSpPr>
          <p:nvPr/>
        </p:nvSpPr>
        <p:spPr>
          <a:xfrm>
            <a:off x="6023223" y="6433591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76" name="TextBox 75"/>
          <p:cNvSpPr txBox="1">
            <a:spLocks noChangeAspect="1"/>
          </p:cNvSpPr>
          <p:nvPr/>
        </p:nvSpPr>
        <p:spPr>
          <a:xfrm>
            <a:off x="6702164" y="6433591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77" name="TextBox 76"/>
          <p:cNvSpPr txBox="1">
            <a:spLocks noChangeAspect="1"/>
          </p:cNvSpPr>
          <p:nvPr/>
        </p:nvSpPr>
        <p:spPr>
          <a:xfrm>
            <a:off x="7359897" y="6433591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cxnSp>
        <p:nvCxnSpPr>
          <p:cNvPr id="78" name="직선 연결선 77"/>
          <p:cNvCxnSpPr>
            <a:cxnSpLocks noChangeAspect="1"/>
          </p:cNvCxnSpPr>
          <p:nvPr/>
        </p:nvCxnSpPr>
        <p:spPr>
          <a:xfrm>
            <a:off x="8081004" y="4514081"/>
            <a:ext cx="0" cy="19080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>
            <a:cxnSpLocks/>
          </p:cNvCxnSpPr>
          <p:nvPr/>
        </p:nvCxnSpPr>
        <p:spPr>
          <a:xfrm flipH="1" flipV="1">
            <a:off x="7437140" y="5815958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cxnSpLocks/>
          </p:cNvCxnSpPr>
          <p:nvPr/>
        </p:nvCxnSpPr>
        <p:spPr>
          <a:xfrm flipV="1">
            <a:off x="7437140" y="5193902"/>
            <a:ext cx="612000" cy="612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>
            <a:spLocks noChangeAspect="1"/>
          </p:cNvSpPr>
          <p:nvPr/>
        </p:nvSpPr>
        <p:spPr>
          <a:xfrm>
            <a:off x="7341477" y="637133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연결선 81"/>
          <p:cNvCxnSpPr>
            <a:cxnSpLocks/>
          </p:cNvCxnSpPr>
          <p:nvPr/>
        </p:nvCxnSpPr>
        <p:spPr>
          <a:xfrm flipH="1" flipV="1">
            <a:off x="6122358" y="4545497"/>
            <a:ext cx="612000" cy="612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>
            <a:spLocks noChangeAspect="1"/>
          </p:cNvSpPr>
          <p:nvPr/>
        </p:nvSpPr>
        <p:spPr>
          <a:xfrm>
            <a:off x="8030329" y="6433591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cxnSp>
        <p:nvCxnSpPr>
          <p:cNvPr id="84" name="직선 연결선 83"/>
          <p:cNvCxnSpPr>
            <a:cxnSpLocks noChangeAspect="1"/>
          </p:cNvCxnSpPr>
          <p:nvPr/>
        </p:nvCxnSpPr>
        <p:spPr>
          <a:xfrm>
            <a:off x="4794419" y="4562726"/>
            <a:ext cx="3276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/>
          <p:cNvSpPr>
            <a:spLocks noChangeAspect="1"/>
          </p:cNvSpPr>
          <p:nvPr/>
        </p:nvSpPr>
        <p:spPr>
          <a:xfrm>
            <a:off x="7354177" y="447956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>
            <a:spLocks noChangeAspect="1"/>
          </p:cNvSpPr>
          <p:nvPr/>
        </p:nvSpPr>
        <p:spPr>
          <a:xfrm>
            <a:off x="6703534" y="447956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>
            <a:spLocks noChangeAspect="1"/>
          </p:cNvSpPr>
          <p:nvPr/>
        </p:nvSpPr>
        <p:spPr>
          <a:xfrm>
            <a:off x="6023299" y="447956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>
            <a:spLocks noChangeAspect="1"/>
          </p:cNvSpPr>
          <p:nvPr/>
        </p:nvSpPr>
        <p:spPr>
          <a:xfrm>
            <a:off x="5368464" y="447956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>
            <a:spLocks noChangeAspect="1"/>
          </p:cNvSpPr>
          <p:nvPr/>
        </p:nvSpPr>
        <p:spPr>
          <a:xfrm>
            <a:off x="4726264" y="4479566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>
            <a:spLocks noChangeAspect="1"/>
          </p:cNvSpPr>
          <p:nvPr/>
        </p:nvSpPr>
        <p:spPr>
          <a:xfrm>
            <a:off x="5070683" y="5815585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1" name="TextBox 90"/>
          <p:cNvSpPr txBox="1">
            <a:spLocks noChangeAspect="1"/>
          </p:cNvSpPr>
          <p:nvPr/>
        </p:nvSpPr>
        <p:spPr>
          <a:xfrm>
            <a:off x="4410236" y="5815585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2" name="TextBox 91"/>
          <p:cNvSpPr txBox="1">
            <a:spLocks noChangeAspect="1"/>
          </p:cNvSpPr>
          <p:nvPr/>
        </p:nvSpPr>
        <p:spPr>
          <a:xfrm>
            <a:off x="5731130" y="5815585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3" name="TextBox 92"/>
          <p:cNvSpPr txBox="1">
            <a:spLocks noChangeAspect="1"/>
          </p:cNvSpPr>
          <p:nvPr/>
        </p:nvSpPr>
        <p:spPr>
          <a:xfrm>
            <a:off x="6391577" y="5815585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9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4" name="TextBox 93"/>
          <p:cNvSpPr txBox="1">
            <a:spLocks noChangeAspect="1"/>
          </p:cNvSpPr>
          <p:nvPr/>
        </p:nvSpPr>
        <p:spPr>
          <a:xfrm>
            <a:off x="7052024" y="5815585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10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5" name="TextBox 94"/>
          <p:cNvSpPr txBox="1">
            <a:spLocks noChangeAspect="1"/>
          </p:cNvSpPr>
          <p:nvPr/>
        </p:nvSpPr>
        <p:spPr>
          <a:xfrm>
            <a:off x="7712472" y="5815585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11</a:t>
            </a:r>
            <a:endParaRPr lang="ko-KR" altLang="en-US" sz="1400" b="1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6" name="TextBox 95"/>
          <p:cNvSpPr txBox="1">
            <a:spLocks noChangeAspect="1"/>
          </p:cNvSpPr>
          <p:nvPr/>
        </p:nvSpPr>
        <p:spPr>
          <a:xfrm>
            <a:off x="5405291" y="5141944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13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7" name="TextBox 96"/>
          <p:cNvSpPr txBox="1">
            <a:spLocks noChangeAspect="1"/>
          </p:cNvSpPr>
          <p:nvPr/>
        </p:nvSpPr>
        <p:spPr>
          <a:xfrm>
            <a:off x="4754272" y="5141944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12</a:t>
            </a:r>
            <a:endParaRPr lang="ko-KR" altLang="en-US" sz="1400" b="1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8" name="TextBox 97"/>
          <p:cNvSpPr txBox="1">
            <a:spLocks noChangeAspect="1"/>
          </p:cNvSpPr>
          <p:nvPr/>
        </p:nvSpPr>
        <p:spPr>
          <a:xfrm>
            <a:off x="6052025" y="5141944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14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99" name="TextBox 98"/>
          <p:cNvSpPr txBox="1">
            <a:spLocks noChangeAspect="1"/>
          </p:cNvSpPr>
          <p:nvPr/>
        </p:nvSpPr>
        <p:spPr>
          <a:xfrm>
            <a:off x="6732667" y="5141944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15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0" name="TextBox 99"/>
          <p:cNvSpPr txBox="1">
            <a:spLocks noChangeAspect="1"/>
          </p:cNvSpPr>
          <p:nvPr/>
        </p:nvSpPr>
        <p:spPr>
          <a:xfrm>
            <a:off x="7392101" y="5141944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16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1" name="TextBox 100"/>
          <p:cNvSpPr txBox="1">
            <a:spLocks noChangeAspect="1"/>
          </p:cNvSpPr>
          <p:nvPr/>
        </p:nvSpPr>
        <p:spPr>
          <a:xfrm>
            <a:off x="8064237" y="5141944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17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2" name="TextBox 101"/>
          <p:cNvSpPr txBox="1">
            <a:spLocks noChangeAspect="1"/>
          </p:cNvSpPr>
          <p:nvPr/>
        </p:nvSpPr>
        <p:spPr>
          <a:xfrm>
            <a:off x="5073576" y="4561688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19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3" name="TextBox 102"/>
          <p:cNvSpPr txBox="1">
            <a:spLocks noChangeAspect="1"/>
          </p:cNvSpPr>
          <p:nvPr/>
        </p:nvSpPr>
        <p:spPr>
          <a:xfrm>
            <a:off x="4433919" y="4561688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18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4" name="TextBox 103"/>
          <p:cNvSpPr txBox="1">
            <a:spLocks noChangeAspect="1"/>
          </p:cNvSpPr>
          <p:nvPr/>
        </p:nvSpPr>
        <p:spPr>
          <a:xfrm>
            <a:off x="5721648" y="4561688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20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5" name="TextBox 104"/>
          <p:cNvSpPr txBox="1">
            <a:spLocks noChangeAspect="1"/>
          </p:cNvSpPr>
          <p:nvPr/>
        </p:nvSpPr>
        <p:spPr>
          <a:xfrm>
            <a:off x="6403628" y="4561688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21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6" name="TextBox 105"/>
          <p:cNvSpPr txBox="1">
            <a:spLocks noChangeAspect="1"/>
          </p:cNvSpPr>
          <p:nvPr/>
        </p:nvSpPr>
        <p:spPr>
          <a:xfrm>
            <a:off x="7064400" y="4561688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0000FF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22</a:t>
            </a:r>
            <a:endParaRPr lang="ko-KR" altLang="en-US" sz="1400" b="1" dirty="0">
              <a:solidFill>
                <a:srgbClr val="0000FF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7" name="TextBox 106"/>
          <p:cNvSpPr txBox="1">
            <a:spLocks noChangeAspect="1"/>
          </p:cNvSpPr>
          <p:nvPr/>
        </p:nvSpPr>
        <p:spPr>
          <a:xfrm>
            <a:off x="7737872" y="4561688"/>
            <a:ext cx="38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FF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23</a:t>
            </a:r>
            <a:endParaRPr lang="ko-KR" altLang="en-US" sz="1400" b="1" dirty="0">
              <a:solidFill>
                <a:srgbClr val="FF0000"/>
              </a:solidFill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08" name="타원 107"/>
          <p:cNvSpPr>
            <a:spLocks noChangeAspect="1"/>
          </p:cNvSpPr>
          <p:nvPr/>
        </p:nvSpPr>
        <p:spPr>
          <a:xfrm>
            <a:off x="7348273" y="5742042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>
            <a:spLocks noChangeAspect="1"/>
          </p:cNvSpPr>
          <p:nvPr/>
        </p:nvSpPr>
        <p:spPr>
          <a:xfrm>
            <a:off x="8000504" y="6371335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>
            <a:spLocks noChangeAspect="1"/>
          </p:cNvSpPr>
          <p:nvPr/>
        </p:nvSpPr>
        <p:spPr>
          <a:xfrm>
            <a:off x="8000504" y="574204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>
            <a:spLocks noChangeAspect="1"/>
          </p:cNvSpPr>
          <p:nvPr/>
        </p:nvSpPr>
        <p:spPr>
          <a:xfrm>
            <a:off x="8000504" y="5107527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>
            <a:spLocks noChangeAspect="1"/>
          </p:cNvSpPr>
          <p:nvPr/>
        </p:nvSpPr>
        <p:spPr>
          <a:xfrm>
            <a:off x="8013204" y="447956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>
            <a:spLocks noChangeAspect="1"/>
          </p:cNvSpPr>
          <p:nvPr/>
        </p:nvSpPr>
        <p:spPr>
          <a:xfrm>
            <a:off x="6690834" y="5107527"/>
            <a:ext cx="144000" cy="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473562" y="5924006"/>
            <a:ext cx="3865284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dirty="0" smtClean="0"/>
              <a:t>u = x / float(ImageWidth-1);</a:t>
            </a:r>
          </a:p>
          <a:p>
            <a:r>
              <a:rPr lang="en-US" altLang="ko-KR" sz="1400" dirty="0" smtClean="0"/>
              <a:t>v = 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ImageHeight-1-z) / float(ImageHeight-1);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04925" y="3580423"/>
            <a:ext cx="1277887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높이</a:t>
            </a:r>
            <a:r>
              <a:rPr lang="ko-KR" altLang="en-US" sz="1400" dirty="0" err="1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맵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488180" y="3580423"/>
            <a:ext cx="1277887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지형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21" name="Picture 2" descr="D:\Working\3D Game Programming\Game Institute\2007\GP1-Workbook Images\GP1_Workbook_img_3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76620" y="1340768"/>
            <a:ext cx="3171844" cy="2185897"/>
          </a:xfrm>
          <a:prstGeom prst="rect">
            <a:avLst/>
          </a:prstGeom>
          <a:noFill/>
        </p:spPr>
      </p:pic>
      <p:pic>
        <p:nvPicPr>
          <p:cNvPr id="4" name="Picture 2" descr="E:\Working\DirectX11\LabProject\LabProject13-2\Data\Terrain\Base_Textu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75" y="1340767"/>
            <a:ext cx="2185897" cy="21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3" descr="E:\Working\DirectX11교재\LabProject\LabProject08\Data\HeightM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2185896" cy="218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233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지형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맵핑하기</a:t>
            </a:r>
            <a:endParaRPr lang="en-US" altLang="ko-KR" b="1" dirty="0" smtClean="0"/>
          </a:p>
          <a:p>
            <a:pPr lvl="1"/>
            <a:endParaRPr lang="ko-KR" altLang="en-US" dirty="0"/>
          </a:p>
        </p:txBody>
      </p:sp>
      <p:sp>
        <p:nvSpPr>
          <p:cNvPr id="122" name="직사각형 121"/>
          <p:cNvSpPr/>
          <p:nvPr/>
        </p:nvSpPr>
        <p:spPr>
          <a:xfrm>
            <a:off x="107504" y="1173892"/>
            <a:ext cx="8928992" cy="5652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ko-KR" sz="1400" dirty="0" err="1"/>
              <a:t>CHeightMapGridMesh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CHeightMapGridMesh</a:t>
            </a:r>
            <a:r>
              <a:rPr lang="en-US" altLang="ko-KR" sz="1400" dirty="0"/>
              <a:t>(ID3D11Device *pd3dDevice,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xStart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zStart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nWidth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nLength</a:t>
            </a:r>
            <a:r>
              <a:rPr lang="en-US" altLang="ko-KR" sz="1400" dirty="0"/>
              <a:t>, D3DXVECTOR3 d3dxvScale, void *</a:t>
            </a:r>
            <a:r>
              <a:rPr lang="en-US" altLang="ko-KR" sz="1400" dirty="0" err="1"/>
              <a:t>pContext</a:t>
            </a:r>
            <a:r>
              <a:rPr lang="en-US" altLang="ko-KR" sz="1400" dirty="0"/>
              <a:t>) : </a:t>
            </a:r>
            <a:r>
              <a:rPr lang="en-US" altLang="ko-KR" sz="1400" dirty="0" err="1" smtClean="0"/>
              <a:t>CMeshIlluminated</a:t>
            </a:r>
            <a:r>
              <a:rPr lang="en-US" altLang="ko-KR" sz="1400" dirty="0" smtClean="0"/>
              <a:t>(pd3dDevice) </a:t>
            </a:r>
          </a:p>
          <a:p>
            <a:r>
              <a:rPr lang="en-US" altLang="ko-KR" sz="1400" dirty="0" smtClean="0"/>
              <a:t>{</a:t>
            </a:r>
            <a:endParaRPr lang="en-US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m_d3dPrimitiveTopology = D3D11_PRIMITIVE_TOPOLOGY_TRIANGLESTRIP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m_nWidth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nWidth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m_nLength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nLength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m_d3dxvScale </a:t>
            </a:r>
            <a:r>
              <a:rPr lang="en-US" altLang="ko-KR" sz="1400" dirty="0"/>
              <a:t>= d3dxvScale;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m_nVertices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nWidth</a:t>
            </a:r>
            <a:r>
              <a:rPr lang="en-US" altLang="ko-KR" sz="1400" dirty="0"/>
              <a:t> * </a:t>
            </a:r>
            <a:r>
              <a:rPr lang="en-US" altLang="ko-KR" sz="1400" dirty="0" err="1"/>
              <a:t>nLength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m_nStride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sizeof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CTexturedNormalVertex</a:t>
            </a:r>
            <a:r>
              <a:rPr lang="en-US" altLang="ko-KR" sz="1400" dirty="0" smtClean="0"/>
              <a:t>);</a:t>
            </a:r>
            <a:endParaRPr lang="ko-KR" altLang="en-US" sz="1400" dirty="0"/>
          </a:p>
          <a:p>
            <a:r>
              <a:rPr lang="en-US" altLang="ko-KR" sz="1400" dirty="0" smtClean="0"/>
              <a:t>    D3DXVECTOR2 d3dxvTexture;</a:t>
            </a:r>
            <a:endParaRPr lang="en-US" altLang="ko-KR" sz="1400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CHeightMap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pHeightMap</a:t>
            </a:r>
            <a:r>
              <a:rPr lang="en-US" altLang="ko-KR" sz="1400" dirty="0"/>
              <a:t> = (</a:t>
            </a:r>
            <a:r>
              <a:rPr lang="en-US" altLang="ko-KR" sz="1400" dirty="0" err="1"/>
              <a:t>CHeightMap</a:t>
            </a:r>
            <a:r>
              <a:rPr lang="en-US" altLang="ko-KR" sz="1400" dirty="0"/>
              <a:t> *)</a:t>
            </a:r>
            <a:r>
              <a:rPr lang="en-US" altLang="ko-KR" sz="1400" dirty="0" err="1"/>
              <a:t>pContext</a:t>
            </a:r>
            <a:r>
              <a:rPr lang="en-US" altLang="ko-KR" sz="1400" dirty="0"/>
              <a:t>;</a:t>
            </a:r>
          </a:p>
          <a:p>
            <a:r>
              <a:rPr lang="en-US" altLang="ko-KR" sz="1400" b="1" dirty="0" smtClean="0"/>
              <a:t>    float </a:t>
            </a:r>
            <a:r>
              <a:rPr lang="en-US" altLang="ko-KR" sz="1400" b="1" dirty="0" err="1" smtClean="0"/>
              <a:t>fxHeightMap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float(</a:t>
            </a:r>
            <a:r>
              <a:rPr lang="en-US" altLang="ko-KR" sz="1400" b="1" dirty="0" err="1" smtClean="0"/>
              <a:t>pHeightMap</a:t>
            </a:r>
            <a:r>
              <a:rPr lang="en-US" altLang="ko-KR" sz="1400" b="1" dirty="0" smtClean="0"/>
              <a:t>-</a:t>
            </a:r>
            <a:r>
              <a:rPr lang="en-US" altLang="ko-KR" sz="1400" b="1" dirty="0"/>
              <a:t>&gt;</a:t>
            </a:r>
            <a:r>
              <a:rPr lang="en-US" altLang="ko-KR" sz="1400" b="1" dirty="0" err="1"/>
              <a:t>GetHeightMapWidth</a:t>
            </a:r>
            <a:r>
              <a:rPr lang="en-US" altLang="ko-KR" sz="1400" b="1" dirty="0" smtClean="0"/>
              <a:t>());</a:t>
            </a:r>
            <a:endParaRPr lang="en-US" altLang="ko-KR" sz="1400" b="1" dirty="0"/>
          </a:p>
          <a:p>
            <a:r>
              <a:rPr lang="en-US" altLang="ko-KR" sz="1400" b="1" dirty="0" smtClean="0"/>
              <a:t>    float </a:t>
            </a:r>
            <a:r>
              <a:rPr lang="en-US" altLang="ko-KR" sz="1400" b="1" dirty="0" err="1" smtClean="0"/>
              <a:t>fzHeightMap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= </a:t>
            </a:r>
            <a:r>
              <a:rPr lang="en-US" altLang="ko-KR" sz="1400" b="1" dirty="0" smtClean="0"/>
              <a:t>float(</a:t>
            </a:r>
            <a:r>
              <a:rPr lang="en-US" altLang="ko-KR" sz="1400" b="1" dirty="0" err="1" smtClean="0"/>
              <a:t>pHeightMap</a:t>
            </a:r>
            <a:r>
              <a:rPr lang="en-US" altLang="ko-KR" sz="1400" b="1" dirty="0" smtClean="0"/>
              <a:t>-</a:t>
            </a:r>
            <a:r>
              <a:rPr lang="en-US" altLang="ko-KR" sz="1400" b="1" dirty="0"/>
              <a:t>&gt;</a:t>
            </a:r>
            <a:r>
              <a:rPr lang="en-US" altLang="ko-KR" sz="1400" b="1" dirty="0" err="1"/>
              <a:t>GetHeightMapLength</a:t>
            </a:r>
            <a:r>
              <a:rPr lang="en-US" altLang="ko-KR" sz="1400" b="1" dirty="0" smtClean="0"/>
              <a:t>());</a:t>
            </a:r>
            <a:endParaRPr lang="en-US" altLang="ko-KR" sz="1400" b="1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CTexturedNormalVertex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pVertices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CTexturedNormalVertex</a:t>
            </a:r>
            <a:r>
              <a:rPr lang="en-US" altLang="ko-KR" sz="1400" dirty="0"/>
              <a:t>[</a:t>
            </a:r>
            <a:r>
              <a:rPr lang="en-US" altLang="ko-KR" sz="1400" dirty="0" err="1"/>
              <a:t>m_nVertices</a:t>
            </a:r>
            <a:r>
              <a:rPr lang="en-US" altLang="ko-KR" sz="1400" dirty="0"/>
              <a:t>];</a:t>
            </a:r>
          </a:p>
          <a:p>
            <a:r>
              <a:rPr lang="en-US" altLang="ko-KR" sz="1400" dirty="0" smtClean="0"/>
              <a:t>    </a:t>
            </a:r>
            <a:r>
              <a:rPr lang="pl-PL" altLang="ko-KR" sz="1400" dirty="0" smtClean="0"/>
              <a:t>for </a:t>
            </a:r>
            <a:r>
              <a:rPr lang="pl-PL" altLang="ko-KR" sz="1400" dirty="0"/>
              <a:t>(int i = 0, z = zStart; z &lt; (zStart+nLength); z</a:t>
            </a:r>
            <a:r>
              <a:rPr lang="pl-PL" altLang="ko-KR" sz="1400" dirty="0" smtClean="0"/>
              <a:t>++)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{</a:t>
            </a:r>
            <a:endParaRPr lang="en-US" altLang="ko-KR" sz="1400" dirty="0"/>
          </a:p>
          <a:p>
            <a:r>
              <a:rPr lang="en-US" altLang="ko-KR" sz="1400" dirty="0" smtClean="0"/>
              <a:t>        for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 = </a:t>
            </a:r>
            <a:r>
              <a:rPr lang="en-US" altLang="ko-KR" sz="1400" dirty="0" err="1"/>
              <a:t>xStart</a:t>
            </a:r>
            <a:r>
              <a:rPr lang="en-US" altLang="ko-KR" sz="1400" dirty="0"/>
              <a:t>; x &lt; (</a:t>
            </a:r>
            <a:r>
              <a:rPr lang="en-US" altLang="ko-KR" sz="1400" dirty="0" err="1"/>
              <a:t>xStart+nWidth</a:t>
            </a:r>
            <a:r>
              <a:rPr lang="en-US" altLang="ko-KR" sz="1400" dirty="0"/>
              <a:t>); x</a:t>
            </a:r>
            <a:r>
              <a:rPr lang="en-US" altLang="ko-KR" sz="1400" dirty="0" smtClean="0"/>
              <a:t>++)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{</a:t>
            </a:r>
            <a:endParaRPr lang="en-US" altLang="ko-KR" sz="1400" dirty="0"/>
          </a:p>
          <a:p>
            <a:r>
              <a:rPr lang="en-US" altLang="ko-KR" sz="1400" dirty="0" smtClean="0"/>
              <a:t>            D3DXVECTOR3 </a:t>
            </a:r>
            <a:r>
              <a:rPr lang="en-US" altLang="ko-KR" sz="1400" dirty="0"/>
              <a:t>d3dxvNormal = </a:t>
            </a:r>
            <a:r>
              <a:rPr lang="en-US" altLang="ko-KR" sz="1400" dirty="0" err="1"/>
              <a:t>pHeightMap</a:t>
            </a:r>
            <a:r>
              <a:rPr lang="en-US" altLang="ko-KR" sz="1400" dirty="0"/>
              <a:t>-&gt;</a:t>
            </a:r>
            <a:r>
              <a:rPr lang="en-US" altLang="ko-KR" sz="1400" dirty="0" err="1"/>
              <a:t>GetHeightMapNormal</a:t>
            </a:r>
            <a:r>
              <a:rPr lang="en-US" altLang="ko-KR" sz="1400" dirty="0"/>
              <a:t>(x, z);</a:t>
            </a:r>
          </a:p>
          <a:p>
            <a:r>
              <a:rPr lang="en-US" altLang="ko-KR" sz="1400" dirty="0" smtClean="0"/>
              <a:t>           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d3dxvTexture </a:t>
            </a:r>
            <a:r>
              <a:rPr lang="en-US" altLang="ko-KR" sz="1400" b="1" dirty="0">
                <a:solidFill>
                  <a:srgbClr val="C00000"/>
                </a:solidFill>
              </a:rPr>
              <a:t>=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D3DXVECTOR2(x/(fxHeightMap-1), (fzHeightMap-1</a:t>
            </a:r>
            <a:r>
              <a:rPr lang="en-US" altLang="ko-KR" sz="1400" dirty="0" smtClean="0"/>
              <a:t>-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z)/(fzHeightMap-1));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en-US" altLang="ko-KR" sz="1400" dirty="0" smtClean="0"/>
              <a:t>            </a:t>
            </a:r>
            <a:r>
              <a:rPr lang="en-US" altLang="ko-KR" sz="1400" dirty="0" err="1" smtClean="0"/>
              <a:t>fHeight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OnGetHeight</a:t>
            </a:r>
            <a:r>
              <a:rPr lang="en-US" altLang="ko-KR" sz="1400" dirty="0" smtClean="0"/>
              <a:t>(x</a:t>
            </a:r>
            <a:r>
              <a:rPr lang="en-US" altLang="ko-KR" sz="1400" dirty="0"/>
              <a:t>, z, </a:t>
            </a:r>
            <a:r>
              <a:rPr lang="en-US" altLang="ko-KR" sz="1400" dirty="0" err="1"/>
              <a:t>pContext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++] = </a:t>
            </a:r>
            <a:r>
              <a:rPr lang="en-US" altLang="ko-KR" sz="1400" dirty="0" err="1"/>
              <a:t>CTexturedNormalVertex</a:t>
            </a:r>
            <a:r>
              <a:rPr lang="en-US" altLang="ko-KR" sz="1400" dirty="0"/>
              <a:t>(D3DXVECTOR3((x*m_d3dxvScale.x), </a:t>
            </a:r>
            <a:r>
              <a:rPr lang="en-US" altLang="ko-KR" sz="1400" dirty="0" err="1"/>
              <a:t>fHeight</a:t>
            </a:r>
            <a:r>
              <a:rPr lang="en-US" altLang="ko-KR" sz="1400" dirty="0"/>
              <a:t>, (z*m_d3dxvScale.z)), d3dxvNormal,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d3dxvTexture</a:t>
            </a:r>
            <a:r>
              <a:rPr lang="en-US" altLang="ko-KR" sz="1400" dirty="0" smtClean="0"/>
              <a:t>);</a:t>
            </a:r>
            <a:endParaRPr lang="en-US" altLang="ko-KR" sz="1400" dirty="0"/>
          </a:p>
          <a:p>
            <a:r>
              <a:rPr lang="en-US" altLang="ko-KR" sz="1400" dirty="0" smtClean="0"/>
              <a:t>        } </a:t>
            </a:r>
            <a:endParaRPr lang="en-US" altLang="ko-KR" sz="1400" dirty="0"/>
          </a:p>
          <a:p>
            <a:r>
              <a:rPr lang="en-US" altLang="ko-KR" sz="1400" dirty="0" smtClean="0"/>
              <a:t>    }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….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23" name="직사각형 122"/>
          <p:cNvSpPr/>
          <p:nvPr/>
        </p:nvSpPr>
        <p:spPr>
          <a:xfrm>
            <a:off x="5796136" y="2115433"/>
            <a:ext cx="3187632" cy="11695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 smtClean="0"/>
              <a:t>CTexturedNormalVertex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D3DXVECTOR3 m_d3dxvPosition;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D3DXVECTOR3 </a:t>
            </a:r>
            <a:r>
              <a:rPr lang="en-US" altLang="ko-KR" sz="1400" dirty="0" smtClean="0"/>
              <a:t>m_d3dxvNormal;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D3DXVECTOR2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m_d3dxvTexture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956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지형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맵핑하기</a:t>
            </a:r>
            <a:endParaRPr lang="en-US" altLang="ko-KR" b="1" dirty="0" smtClean="0"/>
          </a:p>
          <a:p>
            <a:pPr lvl="1"/>
            <a:endParaRPr lang="ko-KR" altLang="en-US" dirty="0"/>
          </a:p>
        </p:txBody>
      </p:sp>
      <p:pic>
        <p:nvPicPr>
          <p:cNvPr id="119" name="Picture 2" descr="D:\Working\3D Game Programming\Game Institute\2007\GP1-Workbook Images\GP1_Workbook_img_3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5516" y="3969368"/>
            <a:ext cx="4026472" cy="2772000"/>
          </a:xfrm>
          <a:prstGeom prst="rect">
            <a:avLst/>
          </a:prstGeom>
          <a:noFill/>
        </p:spPr>
      </p:pic>
      <p:pic>
        <p:nvPicPr>
          <p:cNvPr id="121" name="Picture 3" descr="D:\Working\3D Game Programming\Game Institute\2007\GP1-Workbook Images\GP1_Workbook_img_3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4365104"/>
            <a:ext cx="1980000" cy="1980000"/>
          </a:xfrm>
          <a:prstGeom prst="rect">
            <a:avLst/>
          </a:prstGeom>
          <a:noFill/>
        </p:spPr>
      </p:pic>
      <p:sp>
        <p:nvSpPr>
          <p:cNvPr id="122" name="직사각형 121"/>
          <p:cNvSpPr/>
          <p:nvPr/>
        </p:nvSpPr>
        <p:spPr>
          <a:xfrm>
            <a:off x="4716016" y="2492896"/>
            <a:ext cx="3475664" cy="13849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 smtClean="0"/>
              <a:t>CTexturedVertex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D3DXVECTOR3 m_d3dxvPosition;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D3DXVECTOR3 </a:t>
            </a:r>
            <a:r>
              <a:rPr lang="en-US" altLang="ko-KR" sz="1400" dirty="0" smtClean="0"/>
              <a:t>m_d3dxvNormal;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D3DXVECTOR2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m_d3dxvTexture1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D3DXVECTOR2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m_d3dxvTexture2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sp>
        <p:nvSpPr>
          <p:cNvPr id="123" name="직사각형 122"/>
          <p:cNvSpPr/>
          <p:nvPr/>
        </p:nvSpPr>
        <p:spPr>
          <a:xfrm>
            <a:off x="4716016" y="1212409"/>
            <a:ext cx="3475664" cy="11695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 smtClean="0"/>
              <a:t>CTexturedVertex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D3DXVECTOR3 m_d3dxvPosition;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/>
              <a:t>D3DXVECTOR3 </a:t>
            </a:r>
            <a:r>
              <a:rPr lang="en-US" altLang="ko-KR" sz="1400" dirty="0" smtClean="0"/>
              <a:t>m_d3dxvNormal;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D3DXVECTOR2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m_d3dxvTexture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2762816" y="6380044"/>
            <a:ext cx="1277887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디테일 </a:t>
            </a:r>
            <a:r>
              <a:rPr lang="ko-KR" altLang="en-US" sz="1400" dirty="0" err="1" smtClean="0"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텍스쳐</a:t>
            </a:r>
            <a:endParaRPr lang="en-US" altLang="ko-KR" sz="1400" dirty="0" smtClean="0">
              <a:latin typeface="함초롬바탕" pitchFamily="18" charset="-127"/>
              <a:ea typeface="함초롬바탕" pitchFamily="18" charset="-127"/>
              <a:cs typeface="함초롬바탕" pitchFamily="18" charset="-127"/>
            </a:endParaRPr>
          </a:p>
        </p:txBody>
      </p:sp>
      <p:pic>
        <p:nvPicPr>
          <p:cNvPr id="116" name="Picture 2" descr="D:\Working\3D Game Programming\Game Institute\2007\GP1-Workbook Images\GP1_Workbook_img_3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204372"/>
            <a:ext cx="4022308" cy="27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19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지형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맵핑하기</a:t>
            </a:r>
            <a:endParaRPr lang="en-US" altLang="ko-KR" b="1" dirty="0" smtClean="0"/>
          </a:p>
          <a:p>
            <a:pPr lvl="1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185322"/>
            <a:ext cx="8928992" cy="5616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altLang="ko-KR" sz="1400" dirty="0" err="1"/>
              <a:t>CHeightMapGridMesh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CHeightMapGridMesh</a:t>
            </a:r>
            <a:r>
              <a:rPr lang="en-US" altLang="ko-KR" sz="1400" dirty="0"/>
              <a:t>(ID3D11Device *pd3dDevice,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xStart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zStart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nWidth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nLength</a:t>
            </a:r>
            <a:r>
              <a:rPr lang="en-US" altLang="ko-KR" sz="1400" dirty="0"/>
              <a:t>, D3DXVECTOR3 d3dxvScale, void *</a:t>
            </a:r>
            <a:r>
              <a:rPr lang="en-US" altLang="ko-KR" sz="1400" dirty="0" err="1"/>
              <a:t>pContext</a:t>
            </a:r>
            <a:r>
              <a:rPr lang="en-US" altLang="ko-KR" sz="1400" dirty="0"/>
              <a:t>) : </a:t>
            </a:r>
            <a:r>
              <a:rPr lang="en-US" altLang="ko-KR" sz="1400" dirty="0" err="1" smtClean="0"/>
              <a:t>CMeshIlluminated</a:t>
            </a:r>
            <a:r>
              <a:rPr lang="en-US" altLang="ko-KR" sz="1400" dirty="0" smtClean="0"/>
              <a:t>(pd3dDevice) {</a:t>
            </a:r>
          </a:p>
          <a:p>
            <a:r>
              <a:rPr lang="en-US" altLang="ko-KR" sz="1000" b="1" dirty="0"/>
              <a:t> </a:t>
            </a:r>
            <a:r>
              <a:rPr lang="en-US" altLang="ko-KR" sz="1000" b="1" dirty="0" smtClean="0"/>
              <a:t>   …</a:t>
            </a:r>
            <a:endParaRPr lang="en-US" altLang="ko-KR" sz="1000" b="1" dirty="0"/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CTexturedNormalVertex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pVertices</a:t>
            </a:r>
            <a:r>
              <a:rPr lang="en-US" altLang="ko-KR" sz="1400" dirty="0"/>
              <a:t> = new </a:t>
            </a:r>
            <a:r>
              <a:rPr lang="en-US" altLang="ko-KR" sz="1400" dirty="0" err="1" smtClean="0"/>
              <a:t>CTexturedNormalVertex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m_nVertices</a:t>
            </a:r>
            <a:r>
              <a:rPr lang="en-US" altLang="ko-KR" sz="1400" dirty="0"/>
              <a:t>];</a:t>
            </a:r>
          </a:p>
          <a:p>
            <a:r>
              <a:rPr lang="en-US" altLang="ko-KR" sz="1400" dirty="0" smtClean="0"/>
              <a:t>    </a:t>
            </a:r>
            <a:r>
              <a:rPr lang="pl-PL" altLang="ko-KR" sz="1400" dirty="0" smtClean="0"/>
              <a:t>for </a:t>
            </a:r>
            <a:r>
              <a:rPr lang="pl-PL" altLang="ko-KR" sz="1400" dirty="0"/>
              <a:t>(int i = 0, z = zStart; z &lt; (zStart+nLength); z</a:t>
            </a:r>
            <a:r>
              <a:rPr lang="pl-PL" altLang="ko-KR" sz="1400" dirty="0" smtClean="0"/>
              <a:t>++)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 smtClean="0"/>
              <a:t>        for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 = </a:t>
            </a:r>
            <a:r>
              <a:rPr lang="en-US" altLang="ko-KR" sz="1400" dirty="0" err="1"/>
              <a:t>xStart</a:t>
            </a:r>
            <a:r>
              <a:rPr lang="en-US" altLang="ko-KR" sz="1400" dirty="0"/>
              <a:t>; x &lt; (</a:t>
            </a:r>
            <a:r>
              <a:rPr lang="en-US" altLang="ko-KR" sz="1400" dirty="0" err="1"/>
              <a:t>xStart+nWidth</a:t>
            </a:r>
            <a:r>
              <a:rPr lang="en-US" altLang="ko-KR" sz="1400" dirty="0"/>
              <a:t>); x</a:t>
            </a:r>
            <a:r>
              <a:rPr lang="en-US" altLang="ko-KR" sz="1400" dirty="0" smtClean="0"/>
              <a:t>++) {</a:t>
            </a:r>
            <a:endParaRPr lang="en-US" altLang="ko-KR" sz="1400" dirty="0"/>
          </a:p>
          <a:p>
            <a:r>
              <a:rPr lang="en-US" altLang="ko-KR" sz="1400" dirty="0" smtClean="0"/>
              <a:t>            d3dxvNormal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pHeightMap</a:t>
            </a:r>
            <a:r>
              <a:rPr lang="en-US" altLang="ko-KR" sz="1400" dirty="0"/>
              <a:t>-&gt;</a:t>
            </a:r>
            <a:r>
              <a:rPr lang="en-US" altLang="ko-KR" sz="1400" dirty="0" err="1"/>
              <a:t>GetHeightMapNormal</a:t>
            </a:r>
            <a:r>
              <a:rPr lang="en-US" altLang="ko-KR" sz="1400" dirty="0"/>
              <a:t>(x, z);</a:t>
            </a:r>
          </a:p>
          <a:p>
            <a:r>
              <a:rPr lang="en-US" altLang="ko-KR" sz="1400" dirty="0" smtClean="0"/>
              <a:t>           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d3dxvTexture1 </a:t>
            </a:r>
            <a:r>
              <a:rPr lang="en-US" altLang="ko-KR" sz="1400" b="1" dirty="0">
                <a:solidFill>
                  <a:srgbClr val="C00000"/>
                </a:solidFill>
              </a:rPr>
              <a:t>= D3DXVECTOR2(x/(fxHeightMap-1), (fzHeightMap-1</a:t>
            </a:r>
            <a:r>
              <a:rPr lang="en-US" altLang="ko-KR" sz="1400" dirty="0"/>
              <a:t>-</a:t>
            </a:r>
            <a:r>
              <a:rPr lang="en-US" altLang="ko-KR" sz="1400" b="1" dirty="0">
                <a:solidFill>
                  <a:srgbClr val="C00000"/>
                </a:solidFill>
              </a:rPr>
              <a:t>z)/(fzHeightMap-1));</a:t>
            </a:r>
          </a:p>
          <a:p>
            <a:r>
              <a:rPr lang="en-US" altLang="ko-KR" sz="1400" dirty="0" smtClean="0"/>
              <a:t>           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d3dxvTexture2 </a:t>
            </a:r>
            <a:r>
              <a:rPr lang="en-US" altLang="ko-KR" sz="1400" b="1" dirty="0">
                <a:solidFill>
                  <a:srgbClr val="C00000"/>
                </a:solidFill>
              </a:rPr>
              <a:t>= D3DXVECTOR2(float(x)/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float(0.5f*d3dxvScale.x</a:t>
            </a:r>
            <a:r>
              <a:rPr lang="en-US" altLang="ko-KR" sz="1400" b="1" dirty="0">
                <a:solidFill>
                  <a:srgbClr val="C00000"/>
                </a:solidFill>
              </a:rPr>
              <a:t>), float(z)/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float(0.5f*d3dxvScale.z));</a:t>
            </a:r>
            <a:endParaRPr lang="ko-KR" altLang="en-US" sz="1400" b="1" dirty="0">
              <a:solidFill>
                <a:srgbClr val="C00000"/>
              </a:solidFill>
            </a:endParaRPr>
          </a:p>
          <a:p>
            <a:r>
              <a:rPr lang="en-US" altLang="ko-KR" sz="1400" dirty="0" smtClean="0"/>
              <a:t>            </a:t>
            </a:r>
            <a:r>
              <a:rPr lang="en-US" altLang="ko-KR" sz="1400" dirty="0" err="1" smtClean="0"/>
              <a:t>pVertices</a:t>
            </a:r>
            <a:r>
              <a:rPr lang="en-US" altLang="ko-KR" sz="1400" dirty="0" smtClean="0"/>
              <a:t>[</a:t>
            </a:r>
            <a:r>
              <a:rPr lang="en-US" altLang="ko-KR" sz="1400" dirty="0" err="1" smtClean="0"/>
              <a:t>i</a:t>
            </a:r>
            <a:r>
              <a:rPr lang="en-US" altLang="ko-KR" sz="1400" dirty="0"/>
              <a:t>++] = </a:t>
            </a:r>
            <a:r>
              <a:rPr lang="en-US" altLang="ko-KR" sz="1400" dirty="0" err="1"/>
              <a:t>CTexturedNormalVertex</a:t>
            </a:r>
            <a:r>
              <a:rPr lang="en-US" altLang="ko-KR" sz="1400" dirty="0"/>
              <a:t>(D3DXVECTOR3((</a:t>
            </a:r>
            <a:r>
              <a:rPr lang="en-US" altLang="ko-KR" sz="1400" dirty="0" smtClean="0"/>
              <a:t>x*d3dxvScale.x</a:t>
            </a:r>
            <a:r>
              <a:rPr lang="en-US" altLang="ko-KR" sz="1400" dirty="0"/>
              <a:t>), </a:t>
            </a:r>
            <a:r>
              <a:rPr lang="en-US" altLang="ko-KR" sz="1400" dirty="0" err="1"/>
              <a:t>fHeight</a:t>
            </a:r>
            <a:r>
              <a:rPr lang="en-US" altLang="ko-KR" sz="1400" dirty="0"/>
              <a:t>, (</a:t>
            </a:r>
            <a:r>
              <a:rPr lang="en-US" altLang="ko-KR" sz="1400" dirty="0" smtClean="0"/>
              <a:t>z*d3dxvScale.z</a:t>
            </a:r>
            <a:r>
              <a:rPr lang="en-US" altLang="ko-KR" sz="1400" dirty="0"/>
              <a:t>)), d3dxvNormal,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d3dxvTexture1</a:t>
            </a:r>
            <a:r>
              <a:rPr lang="en-US" altLang="ko-KR" sz="1400" dirty="0" smtClean="0"/>
              <a:t>,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d3dxvTexture2</a:t>
            </a:r>
            <a:r>
              <a:rPr lang="en-US" altLang="ko-KR" sz="1400" dirty="0" smtClean="0"/>
              <a:t>);</a:t>
            </a:r>
            <a:endParaRPr lang="en-US" altLang="ko-KR" sz="1400" dirty="0"/>
          </a:p>
          <a:p>
            <a:r>
              <a:rPr lang="en-US" altLang="ko-KR" sz="1400" dirty="0" smtClean="0"/>
              <a:t>        } </a:t>
            </a:r>
            <a:endParaRPr lang="en-US" altLang="ko-KR" sz="1400" dirty="0"/>
          </a:p>
          <a:p>
            <a:r>
              <a:rPr lang="en-US" altLang="ko-KR" sz="1400" dirty="0" smtClean="0"/>
              <a:t>    }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….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23" name="직사각형 122"/>
          <p:cNvSpPr/>
          <p:nvPr/>
        </p:nvSpPr>
        <p:spPr>
          <a:xfrm>
            <a:off x="5712708" y="3677329"/>
            <a:ext cx="3240360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 smtClean="0"/>
              <a:t>CTexturedNormalVertex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en-US" altLang="ko-KR" sz="1400" dirty="0" smtClean="0"/>
              <a:t>D3DXVECTOR3 m_d3dxvPosition;</a:t>
            </a:r>
          </a:p>
          <a:p>
            <a:r>
              <a:rPr lang="en-US" altLang="ko-KR" sz="1400" dirty="0" smtClean="0"/>
              <a:t>   D3DXVECTOR3 m_d3dxvNormal;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en-US" altLang="ko-KR" sz="1400" dirty="0" smtClean="0"/>
              <a:t>D3DXVECTOR2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m_d3dxvTexture1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   D3DXVECTOR2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m_d3dxvTexture2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179512" y="5132928"/>
            <a:ext cx="8784976" cy="16004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D3DX11CreateShaderResourceViewFromFile(pd3dDevice</a:t>
            </a:r>
            <a:r>
              <a:rPr lang="en-US" altLang="ko-KR" sz="1400" dirty="0"/>
              <a:t>, _T</a:t>
            </a:r>
            <a:r>
              <a:rPr lang="en-US" altLang="ko-KR" sz="1400" dirty="0" smtClean="0"/>
              <a:t>("Base.jpg</a:t>
            </a:r>
            <a:r>
              <a:rPr lang="en-US" altLang="ko-KR" sz="1400" dirty="0"/>
              <a:t>"), NULL, NULL, &amp;</a:t>
            </a:r>
            <a:r>
              <a:rPr lang="en-US" altLang="ko-KR" sz="1400" dirty="0" smtClean="0"/>
              <a:t>m_pd3dsrvBase);</a:t>
            </a:r>
          </a:p>
          <a:p>
            <a:r>
              <a:rPr lang="en-US" altLang="ko-KR" sz="1400" dirty="0" smtClean="0"/>
              <a:t>D3DX11CreateShaderResourceViewFromFile(pd3dDevice</a:t>
            </a:r>
            <a:r>
              <a:rPr lang="en-US" altLang="ko-KR" sz="1400" dirty="0"/>
              <a:t>, _T</a:t>
            </a:r>
            <a:r>
              <a:rPr lang="en-US" altLang="ko-KR" sz="1400" dirty="0" smtClean="0"/>
              <a:t>("Detail.jpg</a:t>
            </a:r>
            <a:r>
              <a:rPr lang="en-US" altLang="ko-KR" sz="1400" dirty="0"/>
              <a:t>"), NULL, NULL, &amp;</a:t>
            </a:r>
            <a:r>
              <a:rPr lang="en-US" altLang="ko-KR" sz="1400" dirty="0" smtClean="0"/>
              <a:t>m_pd3dsrvDetail);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ID3D11DeviceContext *pd3dDeviceContext;</a:t>
            </a:r>
          </a:p>
          <a:p>
            <a:r>
              <a:rPr lang="en-US" altLang="ko-KR" sz="1400" dirty="0"/>
              <a:t>pd3dDevice-&gt;</a:t>
            </a:r>
            <a:r>
              <a:rPr lang="en-US" altLang="ko-KR" sz="1400" dirty="0" err="1"/>
              <a:t>GetImmediateContext</a:t>
            </a:r>
            <a:r>
              <a:rPr lang="en-US" altLang="ko-KR" sz="1400" dirty="0"/>
              <a:t>(&amp;pd3dDeviceContext</a:t>
            </a:r>
            <a:r>
              <a:rPr lang="en-US" altLang="ko-KR" sz="1400" dirty="0" smtClean="0"/>
              <a:t>);</a:t>
            </a:r>
            <a:endParaRPr lang="ko-KR" altLang="en-US" sz="1400" dirty="0"/>
          </a:p>
          <a:p>
            <a:r>
              <a:rPr lang="en-US" altLang="ko-KR" sz="1400" dirty="0" smtClean="0"/>
              <a:t>pd3dDeviceContext-</a:t>
            </a:r>
            <a:r>
              <a:rPr lang="en-US" altLang="ko-KR" sz="1400" dirty="0"/>
              <a:t>&gt;</a:t>
            </a:r>
            <a:r>
              <a:rPr lang="en-US" altLang="ko-KR" sz="1400" dirty="0" err="1" smtClean="0"/>
              <a:t>PSSetShaderResources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0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1, &amp;</a:t>
            </a:r>
            <a:r>
              <a:rPr lang="en-US" altLang="ko-KR" sz="1400" dirty="0" smtClean="0"/>
              <a:t>m_pd3dsrvBase);</a:t>
            </a:r>
            <a:endParaRPr lang="en-US" altLang="ko-KR" sz="1400" dirty="0"/>
          </a:p>
          <a:p>
            <a:r>
              <a:rPr lang="en-US" altLang="ko-KR" sz="1400" dirty="0" smtClean="0"/>
              <a:t>pd3dDeviceContext-</a:t>
            </a:r>
            <a:r>
              <a:rPr lang="en-US" altLang="ko-KR" sz="1400" dirty="0"/>
              <a:t>&gt;</a:t>
            </a:r>
            <a:r>
              <a:rPr lang="en-US" altLang="ko-KR" sz="1400" dirty="0" err="1" smtClean="0"/>
              <a:t>PSSetShaderResources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1</a:t>
            </a:r>
            <a:r>
              <a:rPr lang="en-US" altLang="ko-KR" sz="1400" dirty="0" smtClean="0"/>
              <a:t>, </a:t>
            </a:r>
            <a:r>
              <a:rPr lang="en-US" altLang="ko-KR" sz="1400" dirty="0"/>
              <a:t>1, &amp;</a:t>
            </a:r>
            <a:r>
              <a:rPr lang="en-US" altLang="ko-KR" sz="1400" dirty="0" smtClean="0"/>
              <a:t>m_pd3dsrvDetail);</a:t>
            </a:r>
            <a:endParaRPr lang="en-US" altLang="ko-KR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1336792" y="4108217"/>
            <a:ext cx="4300470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 smtClean="0"/>
              <a:t>CHeightMapTerrain:CGameObject</a:t>
            </a:r>
            <a:r>
              <a:rPr lang="en-US" altLang="ko-KR" sz="1400" dirty="0" smtClean="0"/>
              <a:t> {</a:t>
            </a:r>
            <a:endParaRPr lang="en-US" altLang="ko-KR" sz="1400" dirty="0"/>
          </a:p>
          <a:p>
            <a:r>
              <a:rPr lang="en-US" altLang="ko-KR" sz="1400" dirty="0" smtClean="0"/>
              <a:t>   ID3D11ShaderResourceView *m_pd3dsrvBase;</a:t>
            </a:r>
            <a:endParaRPr lang="en-US" altLang="ko-KR" sz="1400" dirty="0"/>
          </a:p>
          <a:p>
            <a:r>
              <a:rPr lang="en-US" altLang="ko-KR" sz="1400" dirty="0" smtClean="0"/>
              <a:t>   ID3D11ShaderResourceView *m_pd3dsrvDetail;</a:t>
            </a:r>
            <a:endParaRPr lang="ko-KR" altLang="en-US" sz="1400" dirty="0"/>
          </a:p>
          <a:p>
            <a:r>
              <a:rPr lang="en-US" altLang="ko-KR" sz="1400" dirty="0" smtClean="0"/>
              <a:t>};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3241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지형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맵핑하기</a:t>
            </a:r>
            <a:endParaRPr lang="en-US" altLang="ko-KR" b="1" dirty="0" smtClean="0"/>
          </a:p>
          <a:p>
            <a:pPr lvl="1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463988" y="3140968"/>
            <a:ext cx="4248472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Texture2D </a:t>
            </a:r>
            <a:r>
              <a:rPr lang="en-US" altLang="ko-KR" sz="1400" dirty="0" err="1"/>
              <a:t>gtxtTerrainBaseTexture</a:t>
            </a:r>
            <a:r>
              <a:rPr lang="en-US" altLang="ko-KR" sz="1400" dirty="0"/>
              <a:t> : register(t1);</a:t>
            </a:r>
          </a:p>
          <a:p>
            <a:r>
              <a:rPr lang="en-US" altLang="ko-KR" sz="1400" dirty="0"/>
              <a:t>Texture2D </a:t>
            </a:r>
            <a:r>
              <a:rPr lang="en-US" altLang="ko-KR" sz="1400" dirty="0" err="1"/>
              <a:t>gtxtTerrainDetailTexture</a:t>
            </a:r>
            <a:r>
              <a:rPr lang="en-US" altLang="ko-KR" sz="1400" dirty="0"/>
              <a:t> : register(t2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err="1"/>
              <a:t>SamplerState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gTerrainSamplerState</a:t>
            </a:r>
            <a:r>
              <a:rPr lang="en-US" altLang="ko-KR" sz="1400" dirty="0"/>
              <a:t> : register(s1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07504" y="4962557"/>
            <a:ext cx="8916634" cy="18158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float4 </a:t>
            </a:r>
            <a:r>
              <a:rPr lang="en-US" altLang="ko-KR" sz="1400" dirty="0" err="1" smtClean="0"/>
              <a:t>PSTerrain</a:t>
            </a:r>
            <a:r>
              <a:rPr lang="en-US" altLang="ko-KR" sz="1400" dirty="0" smtClean="0"/>
              <a:t>(VS_TERRAIN_OUTPUT </a:t>
            </a:r>
            <a:r>
              <a:rPr lang="en-US" altLang="ko-KR" sz="1400" dirty="0"/>
              <a:t>input) : </a:t>
            </a:r>
            <a:r>
              <a:rPr lang="en-US" altLang="ko-KR" sz="1400" dirty="0" err="1"/>
              <a:t>SV_Target</a:t>
            </a:r>
            <a:endParaRPr lang="en-US" altLang="ko-KR" sz="1400" dirty="0"/>
          </a:p>
          <a:p>
            <a:r>
              <a:rPr lang="en-US" altLang="ko-KR" sz="1400" dirty="0"/>
              <a:t>{ </a:t>
            </a:r>
          </a:p>
          <a:p>
            <a:r>
              <a:rPr lang="en-US" altLang="ko-KR" sz="1400" dirty="0" smtClean="0"/>
              <a:t>    float4 </a:t>
            </a:r>
            <a:r>
              <a:rPr lang="en-US" altLang="ko-KR" sz="1400" dirty="0" err="1"/>
              <a:t>cIllumination</a:t>
            </a:r>
            <a:r>
              <a:rPr lang="en-US" altLang="ko-KR" sz="1400" dirty="0"/>
              <a:t> = Lighting(</a:t>
            </a:r>
            <a:r>
              <a:rPr lang="en-US" altLang="ko-KR" sz="1400" dirty="0" err="1"/>
              <a:t>input.positionW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input.normalW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float4 </a:t>
            </a:r>
            <a:r>
              <a:rPr lang="en-US" altLang="ko-KR" sz="1400" dirty="0" err="1"/>
              <a:t>cBaseTexColor</a:t>
            </a:r>
            <a:r>
              <a:rPr lang="en-US" altLang="ko-KR" sz="1400" dirty="0"/>
              <a:t> = </a:t>
            </a:r>
            <a:r>
              <a:rPr lang="en-US" altLang="ko-KR" sz="1400" dirty="0" err="1" smtClean="0"/>
              <a:t>gtxtTerrainBase.Sample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gTerrainSamplerState</a:t>
            </a:r>
            <a:r>
              <a:rPr lang="en-US" altLang="ko-KR" sz="1400" dirty="0"/>
              <a:t>, input.texcoord0);</a:t>
            </a:r>
          </a:p>
          <a:p>
            <a:r>
              <a:rPr lang="en-US" altLang="ko-KR" sz="1400" dirty="0"/>
              <a:t>    float4 </a:t>
            </a:r>
            <a:r>
              <a:rPr lang="en-US" altLang="ko-KR" sz="1400" dirty="0" err="1"/>
              <a:t>cDetailTexColor</a:t>
            </a:r>
            <a:r>
              <a:rPr lang="en-US" altLang="ko-KR" sz="1400" dirty="0"/>
              <a:t> = </a:t>
            </a:r>
            <a:r>
              <a:rPr lang="en-US" altLang="ko-KR" sz="1400" dirty="0" err="1" smtClean="0"/>
              <a:t>gtxtTerrainDetail.Sample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gTerrainSamplerState</a:t>
            </a:r>
            <a:r>
              <a:rPr lang="en-US" altLang="ko-KR" sz="1400" dirty="0"/>
              <a:t>, input.texcoord1);</a:t>
            </a:r>
          </a:p>
          <a:p>
            <a:r>
              <a:rPr lang="en-US" altLang="ko-KR" sz="1400" dirty="0" smtClean="0"/>
              <a:t>    float4 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 = saturate((</a:t>
            </a:r>
            <a:r>
              <a:rPr lang="en-US" altLang="ko-KR" sz="1400" dirty="0" err="1"/>
              <a:t>cIllumination</a:t>
            </a:r>
            <a:r>
              <a:rPr lang="en-US" altLang="ko-KR" sz="1400" dirty="0"/>
              <a:t> * 0.5f) + (</a:t>
            </a:r>
            <a:r>
              <a:rPr lang="en-US" altLang="ko-KR" sz="1400" b="1" dirty="0" err="1">
                <a:solidFill>
                  <a:srgbClr val="0000CC"/>
                </a:solidFill>
              </a:rPr>
              <a:t>cBaseTexColor</a:t>
            </a:r>
            <a:r>
              <a:rPr lang="en-US" altLang="ko-KR" sz="1400" b="1" dirty="0">
                <a:solidFill>
                  <a:srgbClr val="0000CC"/>
                </a:solidFill>
              </a:rPr>
              <a:t> + </a:t>
            </a:r>
            <a:r>
              <a:rPr lang="en-US" altLang="ko-KR" sz="1400" b="1" dirty="0" err="1">
                <a:solidFill>
                  <a:srgbClr val="0000CC"/>
                </a:solidFill>
              </a:rPr>
              <a:t>cDetailTexColor</a:t>
            </a:r>
            <a:r>
              <a:rPr lang="en-US" altLang="ko-KR" sz="1400" dirty="0"/>
              <a:t>) * 0.5f</a:t>
            </a:r>
            <a:r>
              <a:rPr lang="en-US" altLang="ko-KR" sz="1400" dirty="0" smtClean="0"/>
              <a:t>);</a:t>
            </a:r>
            <a:endParaRPr lang="ko-KR" altLang="en-US" sz="1400" dirty="0"/>
          </a:p>
          <a:p>
            <a:r>
              <a:rPr lang="en-US" altLang="ko-KR" sz="1400" dirty="0"/>
              <a:t>    return(</a:t>
            </a:r>
            <a:r>
              <a:rPr lang="en-US" altLang="ko-KR" sz="1400" dirty="0" err="1"/>
              <a:t>cColor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06247" y="1215427"/>
            <a:ext cx="8917891" cy="31085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smtClean="0"/>
              <a:t>VS_TERRAIN_OUTPUT </a:t>
            </a:r>
            <a:r>
              <a:rPr lang="en-US" altLang="ko-KR" sz="1400" dirty="0" err="1" smtClean="0"/>
              <a:t>VSTerrain</a:t>
            </a:r>
            <a:r>
              <a:rPr lang="en-US" altLang="ko-KR" sz="1400" dirty="0" smtClean="0"/>
              <a:t>(VS_TERRAIN_INPUT </a:t>
            </a:r>
            <a:r>
              <a:rPr lang="en-US" altLang="ko-KR" sz="1400" dirty="0"/>
              <a:t>input)</a:t>
            </a:r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VS_TERRAIN_OUTPUT </a:t>
            </a:r>
            <a:r>
              <a:rPr lang="en-US" altLang="ko-KR" sz="1400" dirty="0"/>
              <a:t>output = (</a:t>
            </a:r>
            <a:r>
              <a:rPr lang="en-US" altLang="ko-KR" sz="1400" dirty="0" smtClean="0"/>
              <a:t>VS_TERRAIN_OUTPUT)0</a:t>
            </a:r>
            <a:r>
              <a:rPr lang="en-US" altLang="ko-KR" sz="1400" dirty="0"/>
              <a:t>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output.normalW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input.normal</a:t>
            </a:r>
            <a:r>
              <a:rPr lang="en-US" altLang="ko-KR" sz="1400" dirty="0"/>
              <a:t>, (float3x3)</a:t>
            </a:r>
            <a:r>
              <a:rPr lang="en-US" altLang="ko-KR" sz="1400" dirty="0" err="1"/>
              <a:t>gmtxWorld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output.normalW</a:t>
            </a:r>
            <a:r>
              <a:rPr lang="en-US" altLang="ko-KR" sz="1400" dirty="0"/>
              <a:t> = normalize(</a:t>
            </a:r>
            <a:r>
              <a:rPr lang="en-US" altLang="ko-KR" sz="1400" dirty="0" err="1"/>
              <a:t>output.normalW</a:t>
            </a:r>
            <a:r>
              <a:rPr lang="en-US" altLang="ko-KR" sz="1400" dirty="0"/>
              <a:t>); 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output.positionW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input.position</a:t>
            </a:r>
            <a:r>
              <a:rPr lang="en-US" altLang="ko-KR" sz="1400" dirty="0"/>
              <a:t>, (float3x3)</a:t>
            </a:r>
            <a:r>
              <a:rPr lang="en-US" altLang="ko-KR" sz="1400" dirty="0" err="1"/>
              <a:t>gmtxWorld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output.positionW</a:t>
            </a:r>
            <a:r>
              <a:rPr lang="en-US" altLang="ko-KR" sz="1400" dirty="0"/>
              <a:t> += float3(gmtxWorld._41, gmtxWorld._42, gmtxWorld._43);</a:t>
            </a:r>
          </a:p>
          <a:p>
            <a:r>
              <a:rPr lang="en-US" altLang="ko-KR" sz="1400" dirty="0"/>
              <a:t>    matrix </a:t>
            </a:r>
            <a:r>
              <a:rPr lang="en-US" altLang="ko-KR" sz="1400" dirty="0" err="1"/>
              <a:t>mtxWorldViewProjection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gmtxWorld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gmtxView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    </a:t>
            </a:r>
            <a:r>
              <a:rPr lang="en-US" altLang="ko-KR" sz="1400" dirty="0" err="1" smtClean="0"/>
              <a:t>mtxWorldViewProjection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mtxWorldViewProjection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gmtxProjection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output.position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(float4(</a:t>
            </a:r>
            <a:r>
              <a:rPr lang="en-US" altLang="ko-KR" sz="1400" dirty="0" err="1"/>
              <a:t>input.position</a:t>
            </a:r>
            <a:r>
              <a:rPr lang="en-US" altLang="ko-KR" sz="1400" dirty="0"/>
              <a:t>, 1.0f), </a:t>
            </a:r>
            <a:r>
              <a:rPr lang="en-US" altLang="ko-KR" sz="1400" dirty="0" err="1"/>
              <a:t>mtxWorldViewProjection</a:t>
            </a:r>
            <a:r>
              <a:rPr lang="en-US" altLang="ko-KR" sz="1400" dirty="0"/>
              <a:t>);</a:t>
            </a:r>
          </a:p>
          <a:p>
            <a:r>
              <a:rPr lang="en-US" altLang="ko-KR" sz="1400" b="1" dirty="0" smtClean="0">
                <a:solidFill>
                  <a:srgbClr val="0000CC"/>
                </a:solidFill>
              </a:rPr>
              <a:t>    output.texcoord0 </a:t>
            </a:r>
            <a:r>
              <a:rPr lang="en-US" altLang="ko-KR" sz="1400" b="1" dirty="0">
                <a:solidFill>
                  <a:srgbClr val="0000CC"/>
                </a:solidFill>
              </a:rPr>
              <a:t>= input.texcoord0;</a:t>
            </a:r>
          </a:p>
          <a:p>
            <a:r>
              <a:rPr lang="en-US" altLang="ko-KR" sz="1400" b="1" dirty="0" smtClean="0">
                <a:solidFill>
                  <a:srgbClr val="0000CC"/>
                </a:solidFill>
              </a:rPr>
              <a:t>    output.texcoord1 </a:t>
            </a:r>
            <a:r>
              <a:rPr lang="en-US" altLang="ko-KR" sz="1400" b="1" dirty="0">
                <a:solidFill>
                  <a:srgbClr val="0000CC"/>
                </a:solidFill>
              </a:rPr>
              <a:t>= input.texcoord1</a:t>
            </a:r>
            <a:r>
              <a:rPr lang="en-US" altLang="ko-KR" sz="1400" b="1" dirty="0" smtClean="0">
                <a:solidFill>
                  <a:srgbClr val="0000CC"/>
                </a:solidFill>
              </a:rPr>
              <a:t>;</a:t>
            </a:r>
            <a:endParaRPr lang="ko-KR" altLang="en-US" sz="1400" b="1" dirty="0">
              <a:solidFill>
                <a:srgbClr val="0000CC"/>
              </a:solidFill>
            </a:endParaRPr>
          </a:p>
          <a:p>
            <a:r>
              <a:rPr lang="en-US" altLang="ko-KR" sz="1400" dirty="0"/>
              <a:t>    return(output);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51375" y="980728"/>
            <a:ext cx="3041105" cy="1384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VS_TERRAIN_INPUT {</a:t>
            </a:r>
            <a:endParaRPr lang="en-US" altLang="ko-KR" sz="1400" dirty="0"/>
          </a:p>
          <a:p>
            <a:r>
              <a:rPr lang="en-US" altLang="ko-KR" sz="1400" dirty="0" smtClean="0"/>
              <a:t>    float3 position : </a:t>
            </a:r>
            <a:r>
              <a:rPr lang="en-US" altLang="ko-KR" sz="1400" dirty="0"/>
              <a:t>POSITION;</a:t>
            </a:r>
          </a:p>
          <a:p>
            <a:r>
              <a:rPr lang="en-US" altLang="ko-KR" sz="1400" dirty="0" smtClean="0"/>
              <a:t>    float3 normal : </a:t>
            </a:r>
            <a:r>
              <a:rPr lang="en-US" altLang="ko-KR" sz="1400" dirty="0"/>
              <a:t>NORMAL;</a:t>
            </a:r>
          </a:p>
          <a:p>
            <a:r>
              <a:rPr lang="en-US" altLang="ko-KR" sz="1400" dirty="0"/>
              <a:t>    float2 </a:t>
            </a:r>
            <a:r>
              <a:rPr lang="en-US" altLang="ko-KR" sz="1400" dirty="0" smtClean="0"/>
              <a:t>texcoord0 : </a:t>
            </a:r>
            <a:r>
              <a:rPr lang="en-US" altLang="ko-KR" sz="1400" dirty="0"/>
              <a:t>TEXCOORD0;</a:t>
            </a:r>
          </a:p>
          <a:p>
            <a:r>
              <a:rPr lang="en-US" altLang="ko-KR" sz="1400" dirty="0"/>
              <a:t>    float2 </a:t>
            </a:r>
            <a:r>
              <a:rPr lang="en-US" altLang="ko-KR" sz="1400" dirty="0" smtClean="0"/>
              <a:t>texcoord1 : </a:t>
            </a:r>
            <a:r>
              <a:rPr lang="en-US" altLang="ko-KR" sz="1400" dirty="0"/>
              <a:t>TEXCOORD1;</a:t>
            </a:r>
          </a:p>
          <a:p>
            <a:r>
              <a:rPr lang="en-US" altLang="ko-KR" sz="1400" dirty="0"/>
              <a:t>};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96515" y="3501008"/>
            <a:ext cx="3095965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 err="1"/>
              <a:t>struct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VS_TERRAIN_OUTPUT</a:t>
            </a:r>
            <a:endParaRPr lang="en-US" altLang="ko-KR" sz="1400" dirty="0"/>
          </a:p>
          <a:p>
            <a:r>
              <a:rPr lang="en-US" altLang="ko-KR" sz="1400" dirty="0"/>
              <a:t>{</a:t>
            </a:r>
          </a:p>
          <a:p>
            <a:r>
              <a:rPr lang="en-US" altLang="ko-KR" sz="1400" dirty="0" smtClean="0"/>
              <a:t>   float4 position : </a:t>
            </a:r>
            <a:r>
              <a:rPr lang="en-US" altLang="ko-KR" sz="1400" dirty="0"/>
              <a:t>SV_POSITION;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 smtClean="0"/>
              <a:t>float3 </a:t>
            </a:r>
            <a:r>
              <a:rPr lang="en-US" altLang="ko-KR" sz="1400" dirty="0" err="1" smtClean="0"/>
              <a:t>positionW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POSITION;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 smtClean="0"/>
              <a:t>float3 </a:t>
            </a:r>
            <a:r>
              <a:rPr lang="en-US" altLang="ko-KR" sz="1400" dirty="0" err="1" smtClean="0"/>
              <a:t>normalW</a:t>
            </a:r>
            <a:r>
              <a:rPr lang="en-US" altLang="ko-KR" sz="1400" dirty="0" smtClean="0"/>
              <a:t> : </a:t>
            </a:r>
            <a:r>
              <a:rPr lang="en-US" altLang="ko-KR" sz="1400" dirty="0"/>
              <a:t>NORMAL;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 smtClean="0"/>
              <a:t>float2 texcoord0 : </a:t>
            </a:r>
            <a:r>
              <a:rPr lang="en-US" altLang="ko-KR" sz="1400" dirty="0"/>
              <a:t>TEXCOORD0;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 smtClean="0"/>
              <a:t>float2 texcoord1 : </a:t>
            </a:r>
            <a:r>
              <a:rPr lang="en-US" altLang="ko-KR" sz="1400" dirty="0"/>
              <a:t>TEXCOORD1;</a:t>
            </a:r>
          </a:p>
          <a:p>
            <a:r>
              <a:rPr lang="en-US" altLang="ko-KR" sz="1400" dirty="0"/>
              <a:t>};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5536" y="4167567"/>
            <a:ext cx="4824536" cy="7386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dirty="0"/>
              <a:t>Texture2D </a:t>
            </a:r>
            <a:r>
              <a:rPr lang="en-US" altLang="ko-KR" sz="1400" dirty="0" err="1" smtClean="0"/>
              <a:t>gtxtTerrainBase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register(t</a:t>
            </a:r>
            <a:r>
              <a:rPr lang="en-US" altLang="ko-KR" sz="1400" b="1" dirty="0">
                <a:solidFill>
                  <a:srgbClr val="C00000"/>
                </a:solidFill>
              </a:rPr>
              <a:t>1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Texture2D </a:t>
            </a:r>
            <a:r>
              <a:rPr lang="en-US" altLang="ko-KR" sz="1400" dirty="0" err="1" smtClean="0"/>
              <a:t>gtxtTerrainDetail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: register(t</a:t>
            </a:r>
            <a:r>
              <a:rPr lang="en-US" altLang="ko-KR" sz="1400" b="1" dirty="0">
                <a:solidFill>
                  <a:srgbClr val="C00000"/>
                </a:solidFill>
              </a:rPr>
              <a:t>2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err="1" smtClean="0"/>
              <a:t>SamplerState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gTerrainSamplerState</a:t>
            </a:r>
            <a:r>
              <a:rPr lang="en-US" altLang="ko-KR" sz="1400" dirty="0"/>
              <a:t> : register(s1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47798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텍스쳐</a:t>
            </a:r>
            <a:r>
              <a:rPr lang="en-US" altLang="ko-KR" dirty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지형 </a:t>
            </a:r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생성하기</a:t>
            </a:r>
            <a:endParaRPr lang="en-US" altLang="ko-KR" b="1" dirty="0" smtClean="0"/>
          </a:p>
          <a:p>
            <a:pPr lvl="1"/>
            <a:r>
              <a:rPr lang="en-US" altLang="ko-KR" dirty="0" err="1"/>
              <a:t>Terragen</a:t>
            </a:r>
            <a:r>
              <a:rPr lang="en-US" altLang="ko-KR" dirty="0"/>
              <a:t>™</a:t>
            </a:r>
            <a:endParaRPr lang="en-US" altLang="ko-KR" dirty="0" smtClean="0">
              <a:hlinkClick r:id="rId2"/>
            </a:endParaRPr>
          </a:p>
          <a:p>
            <a:pPr lvl="1"/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://www.planetside.co.uk/terragen/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 descr="D:\Working\3D Game Programming\Game Institute\2007\GP1-Workbook Images\GP1_Workbook_img_3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1" y="2054854"/>
            <a:ext cx="4234861" cy="3606394"/>
          </a:xfrm>
          <a:prstGeom prst="rect">
            <a:avLst/>
          </a:prstGeom>
          <a:noFill/>
        </p:spPr>
      </p:pic>
      <p:pic>
        <p:nvPicPr>
          <p:cNvPr id="5" name="Picture 3" descr="D:\Working\3D Game Programming\Game Institute\2007\GP1-Workbook Images\GP1_Workbook_img_37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054854"/>
            <a:ext cx="4333875" cy="3602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10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텍스</a:t>
            </a:r>
            <a:r>
              <a:rPr lang="ko-KR" altLang="en-US" dirty="0" err="1"/>
              <a:t>쳐</a:t>
            </a:r>
            <a:r>
              <a:rPr lang="en-US" altLang="ko-KR" dirty="0" smtClean="0"/>
              <a:t>(Texture)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57232"/>
            <a:ext cx="9144000" cy="6000768"/>
          </a:xfrm>
        </p:spPr>
        <p:txBody>
          <a:bodyPr tIns="36000" bIns="36000">
            <a:noAutofit/>
          </a:bodyPr>
          <a:lstStyle/>
          <a:p>
            <a:r>
              <a:rPr lang="ko-KR" altLang="en-US" b="1" dirty="0" err="1" smtClean="0"/>
              <a:t>텍스쳐</a:t>
            </a:r>
            <a:r>
              <a:rPr lang="ko-KR" altLang="en-US" b="1" dirty="0" smtClean="0"/>
              <a:t> 좌</a:t>
            </a:r>
            <a:r>
              <a:rPr lang="ko-KR" altLang="en-US" b="1" dirty="0"/>
              <a:t>표</a:t>
            </a:r>
            <a:r>
              <a:rPr lang="en-US" altLang="ko-KR" b="1" dirty="0" smtClean="0"/>
              <a:t>(Texture Coordinates)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59532" y="1177715"/>
                <a:ext cx="8424936" cy="274126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𝑡</m:t>
                          </m:r>
                        </m:e>
                      </m:d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, </m:t>
                              </m:r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𝑔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(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e>
                      </m:d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바탕" pitchFamily="18" charset="-127"/>
                                    <a:cs typeface="함초롬바탕" pitchFamily="18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, </m:t>
                              </m:r>
                              <m:r>
                                <a:rPr lang="en-US" altLang="ko-KR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ko-KR" sz="1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함초롬바탕" pitchFamily="18" charset="-127"/>
                                        <a:cs typeface="함초롬바탕" pitchFamily="18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함초롬바탕" pitchFamily="18" charset="-127"/>
                                            <a:cs typeface="함초롬바탕" pitchFamily="18" charset="-127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함초롬바탕" pitchFamily="18" charset="-127"/>
                                          <a:cs typeface="함초롬바탕" pitchFamily="18" charset="-127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+(</m:t>
                              </m:r>
                              <m:r>
                                <a:rPr lang="en-US" altLang="ko-KR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𝑔</m:t>
                      </m:r>
                      <m:d>
                        <m:dPr>
                          <m:ctrlP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 </m:t>
                          </m:r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+(</m:t>
                          </m:r>
                          <m:r>
                            <a:rPr lang="en-US" altLang="ko-KR" sz="1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1177715"/>
                <a:ext cx="8424936" cy="27412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59532" y="3982206"/>
                <a:ext cx="5438460" cy="28125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𝑓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𝑓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𝑔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𝑓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𝑔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𝑓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𝑓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𝑔</m:t>
                          </m:r>
                        </m:den>
                      </m:f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𝑔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𝑓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den>
                      </m:f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𝑔</m:t>
                          </m:r>
                        </m:num>
                        <m:den>
                          <m:r>
                            <a:rPr lang="ko-KR" alt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3982206"/>
                <a:ext cx="5438460" cy="28125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88025" y="3376742"/>
                <a:ext cx="4194212" cy="1825371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함초롬바탕" pitchFamily="18" charset="-127"/>
                                      <a:cs typeface="함초롬바탕" pitchFamily="18" charset="-127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5" y="3376742"/>
                <a:ext cx="4194212" cy="18253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317885" y="5949280"/>
                <a:ext cx="4664352" cy="73372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)+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∗(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400" i="1" dirty="0" smtClean="0">
                  <a:solidFill>
                    <a:srgbClr val="0000FF"/>
                  </a:solidFill>
                  <a:latin typeface="Cambria Math" panose="02040503050406030204" pitchFamily="18" charset="0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𝒑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𝑔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𝑢</m:t>
                          </m:r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,</m:t>
                          </m:r>
                          <m: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𝑣</m:t>
                          </m:r>
                        </m:e>
                      </m:d>
                      <m:r>
                        <a:rPr lang="en-US" altLang="ko-KR" sz="140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∗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함초롬바탕" pitchFamily="18" charset="-127"/>
                              <a:cs typeface="함초롬바탕" pitchFamily="18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400" b="1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ko-KR" sz="14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함초롬바탕" pitchFamily="18" charset="-127"/>
                                  <a:cs typeface="함초롬바탕" pitchFamily="18" charset="-127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=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𝒑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(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𝑢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,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𝑣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)</m:t>
                      </m:r>
                    </m:oMath>
                  </m:oMathPara>
                </a14:m>
                <a:endParaRPr lang="en-US" altLang="ko-KR" sz="1400" dirty="0" smtClean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≥0,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𝑠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+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𝑡</m:t>
                      </m:r>
                      <m:r>
                        <a:rPr lang="en-US" altLang="ko-KR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함초롬바탕" pitchFamily="18" charset="-127"/>
                          <a:cs typeface="함초롬바탕" pitchFamily="18" charset="-127"/>
                        </a:rPr>
                        <m:t>≤1.0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  <a:latin typeface="함초롬바탕" pitchFamily="18" charset="-127"/>
                  <a:ea typeface="함초롬바탕" pitchFamily="18" charset="-127"/>
                  <a:cs typeface="함초롬바탕" pitchFamily="18" charset="-127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885" y="5949280"/>
                <a:ext cx="4664352" cy="7337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8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170464</TotalTime>
  <Words>12399</Words>
  <Application>Microsoft Office PowerPoint</Application>
  <PresentationFormat>화면 슬라이드 쇼(4:3)</PresentationFormat>
  <Paragraphs>2814</Paragraphs>
  <Slides>87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9" baseType="lpstr">
      <vt:lpstr>Eras Bold ITC</vt:lpstr>
      <vt:lpstr>Rockwell</vt:lpstr>
      <vt:lpstr>굴림</vt:lpstr>
      <vt:lpstr>맑은 고딕</vt:lpstr>
      <vt:lpstr>함초롬바탕</vt:lpstr>
      <vt:lpstr>Arial</vt:lpstr>
      <vt:lpstr>Cambria Math</vt:lpstr>
      <vt:lpstr>Courier New</vt:lpstr>
      <vt:lpstr>Lucida Sans Unicode</vt:lpstr>
      <vt:lpstr>Tahoma</vt:lpstr>
      <vt:lpstr>Wingdings</vt:lpstr>
      <vt:lpstr>Office 테마</vt:lpstr>
      <vt:lpstr>Game Programming with DirectX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Direct3D 파이프라인</vt:lpstr>
      <vt:lpstr>Direct3D 파이프라인</vt:lpstr>
      <vt:lpstr>Direct3D 파이프라인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쉐이더 리소스</vt:lpstr>
      <vt:lpstr>텍스쳐(Texture)</vt:lpstr>
      <vt:lpstr>텍스쳐(Texture)</vt:lpstr>
      <vt:lpstr>리소스(Resource)</vt:lpstr>
      <vt:lpstr>텍스쳐(Texture)</vt:lpstr>
      <vt:lpstr>리소스(Resource)</vt:lpstr>
      <vt:lpstr>Direct3D 파이프라인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Direct3D 파이프라인</vt:lpstr>
      <vt:lpstr>Direct3D 파이프라인</vt:lpstr>
      <vt:lpstr>텍스쳐(Texture)</vt:lpstr>
      <vt:lpstr>텍스쳐(Texture)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Direct3D 파이프라인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블렌딩(Blending)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  <vt:lpstr>텍스쳐(Texture)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Programming with DirectX</dc:title>
  <dc:creator>Louis</dc:creator>
  <cp:lastModifiedBy>Louis</cp:lastModifiedBy>
  <cp:revision>1780</cp:revision>
  <dcterms:created xsi:type="dcterms:W3CDTF">2008-02-29T10:17:37Z</dcterms:created>
  <dcterms:modified xsi:type="dcterms:W3CDTF">2016-08-30T11:02:10Z</dcterms:modified>
</cp:coreProperties>
</file>